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7924" r:id="rId5"/>
    <p:sldId id="432" r:id="rId6"/>
    <p:sldId id="431" r:id="rId7"/>
    <p:sldId id="7929" r:id="rId8"/>
    <p:sldId id="382" r:id="rId9"/>
    <p:sldId id="7963" r:id="rId10"/>
    <p:sldId id="7959" r:id="rId11"/>
    <p:sldId id="7930" r:id="rId12"/>
    <p:sldId id="424" r:id="rId13"/>
    <p:sldId id="7960" r:id="rId14"/>
    <p:sldId id="388" r:id="rId15"/>
    <p:sldId id="7962" r:id="rId16"/>
    <p:sldId id="7961" r:id="rId17"/>
    <p:sldId id="403" r:id="rId18"/>
    <p:sldId id="394" r:id="rId19"/>
    <p:sldId id="398" r:id="rId20"/>
    <p:sldId id="7956" r:id="rId21"/>
    <p:sldId id="407" r:id="rId22"/>
    <p:sldId id="7957" r:id="rId23"/>
    <p:sldId id="7958" r:id="rId24"/>
    <p:sldId id="402" r:id="rId25"/>
    <p:sldId id="422" r:id="rId26"/>
    <p:sldId id="7933" r:id="rId27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1C800D76-3C72-4CB3-9FC9-AADDB526D820}">
          <p14:sldIdLst>
            <p14:sldId id="7924"/>
            <p14:sldId id="432"/>
            <p14:sldId id="431"/>
            <p14:sldId id="7929"/>
            <p14:sldId id="382"/>
            <p14:sldId id="7963"/>
            <p14:sldId id="7959"/>
            <p14:sldId id="7930"/>
            <p14:sldId id="424"/>
            <p14:sldId id="7960"/>
            <p14:sldId id="388"/>
            <p14:sldId id="7962"/>
            <p14:sldId id="7961"/>
            <p14:sldId id="403"/>
            <p14:sldId id="394"/>
            <p14:sldId id="398"/>
            <p14:sldId id="7956"/>
            <p14:sldId id="407"/>
            <p14:sldId id="7957"/>
            <p14:sldId id="7958"/>
            <p14:sldId id="402"/>
            <p14:sldId id="422"/>
            <p14:sldId id="793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47A"/>
    <a:srgbClr val="962A8B"/>
    <a:srgbClr val="FFFF66"/>
    <a:srgbClr val="043448"/>
    <a:srgbClr val="D7D1CC"/>
    <a:srgbClr val="999490"/>
    <a:srgbClr val="C8AE73"/>
    <a:srgbClr val="FBB800"/>
    <a:srgbClr val="00539B"/>
    <a:srgbClr val="F01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FC9D92-EA7A-4174-B0EF-5644B78CAB91}" v="50" dt="2025-06-18T23:26:47.971"/>
    <p1510:client id="{B741A7E5-A000-4111-8649-3C7395B6DF7F}" v="197" dt="2025-06-18T23:16:42.491"/>
    <p1510:client id="{D67DEDCF-45DB-4EBE-B022-EB89BA26AD24}" v="11" dt="2025-06-18T23:18:16.9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6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412A36AD-C140-47B5-A0AA-2808AF1C1C9D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6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36A420D9-E2BA-4BD5-B845-F55DFC0118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978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2763829E-EB69-4A98-9D54-8D6822520B27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0EF05BAA-92F6-4DEA-A832-E4B15A2F52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978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3099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87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9361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26"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2691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A53B-2F86-AE78-BFFA-E5AC092D0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D9D81-65C9-524B-A602-B2343931A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B22531-A2DC-01E2-8DFC-14B547F4D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26"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DB25F-4F9D-CF80-33D6-80AACF302F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6640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46DEC-482B-188F-2A01-932B81362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C98099-8083-85D3-9C3C-268DCAD1F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5B5369-CCD2-7D5A-6422-06966378E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26"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00DB6-0364-179B-97A5-7077E6967E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7205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4983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5009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28504-EC5F-EAF2-0409-772B57521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8368E-6056-BA9D-E567-3AC3CC6A8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D96DF-8AC3-1A11-9F11-446E989DB7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9EFFC-8FCA-75E8-B180-160D9FDAA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1944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9804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0EE00-35F0-E375-0FE6-1AE3BB333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6F325B-B77F-E1CD-10D6-549219248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FBAD58-0AEC-D7BE-5CF0-11B7C83B1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4C82D-84F1-080F-A7DB-4923D1D878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8085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16345-8EE5-FF00-ED39-399C64947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5BAA7-B20E-EA5C-D7D4-A3A11D1DA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C7462-A441-DC98-2F38-1B50736AE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C6CC3-D8F1-2A53-E5ED-206BD85ED2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5251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5596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0885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622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9580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4897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  <a:p>
            <a:endParaRPr lang="en-AU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092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750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2042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862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5BEF6F-6263-4F8D-8EB5-8791451073CD}"/>
              </a:ext>
            </a:extLst>
          </p:cNvPr>
          <p:cNvSpPr/>
          <p:nvPr userDrawn="1"/>
        </p:nvSpPr>
        <p:spPr bwMode="invGray">
          <a:xfrm>
            <a:off x="0" y="0"/>
            <a:ext cx="12192000" cy="9288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E3223-6328-4488-8A5F-952E87A12E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4412" t="80198" b="-1"/>
          <a:stretch/>
        </p:blipFill>
        <p:spPr bwMode="ltGray">
          <a:xfrm>
            <a:off x="9852228" y="5499893"/>
            <a:ext cx="2339772" cy="1358107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60745"/>
            <a:ext cx="107382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298" y="2571294"/>
            <a:ext cx="10747200" cy="2675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140420-5D32-4B9D-AAC5-EA821D594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9270" r="70475" b="-1"/>
          <a:stretch/>
        </p:blipFill>
        <p:spPr bwMode="ltGray">
          <a:xfrm>
            <a:off x="1" y="4064704"/>
            <a:ext cx="2699772" cy="2793299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1484F3-3D7B-466C-B621-2369AAE0DB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3160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4299D2-DE60-4B62-A10B-375899206764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695325" y="1143405"/>
            <a:ext cx="107382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95298" y="2553954"/>
            <a:ext cx="10747200" cy="2675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8" name="Right Triangle 3">
            <a:extLst>
              <a:ext uri="{FF2B5EF4-FFF2-40B4-BE49-F238E27FC236}">
                <a16:creationId xmlns:a16="http://schemas.microsoft.com/office/drawing/2014/main" id="{E49831C3-1265-4B26-84DA-16A7EC28AF57}"/>
              </a:ext>
            </a:extLst>
          </p:cNvPr>
          <p:cNvSpPr/>
          <p:nvPr userDrawn="1"/>
        </p:nvSpPr>
        <p:spPr bwMode="white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570549AC-72A0-49C7-B98A-4959B5690850}"/>
              </a:ext>
            </a:extLst>
          </p:cNvPr>
          <p:cNvSpPr/>
          <p:nvPr userDrawn="1"/>
        </p:nvSpPr>
        <p:spPr bwMode="white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F6610-A984-4E2A-B1B8-C6D029484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5951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43405"/>
            <a:ext cx="107286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06" y="2553954"/>
            <a:ext cx="10737592" cy="267524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 bwMode="ltGray">
          <a:xfrm>
            <a:off x="2" y="0"/>
            <a:ext cx="12191999" cy="9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3FA41E-EFD5-45E8-BE8D-8CAB28F4BD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4849" y="234886"/>
            <a:ext cx="2988000" cy="4525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ADB43-ED09-48C5-A41D-5E4BDF72C85E}"/>
              </a:ext>
            </a:extLst>
          </p:cNvPr>
          <p:cNvSpPr txBox="1"/>
          <p:nvPr userDrawn="1"/>
        </p:nvSpPr>
        <p:spPr>
          <a:xfrm>
            <a:off x="1" y="-1586050"/>
            <a:ext cx="7632171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choose your own image </a:t>
            </a:r>
            <a:br>
              <a:rPr lang="en-AU" sz="1400">
                <a:solidFill>
                  <a:schemeClr val="bg1"/>
                </a:solidFill>
              </a:rPr>
            </a:br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‘Picture’ is already selected</a:t>
            </a:r>
          </a:p>
          <a:p>
            <a:r>
              <a:rPr lang="en-US" sz="1400">
                <a:solidFill>
                  <a:schemeClr val="bg1"/>
                </a:solidFill>
              </a:rPr>
              <a:t>Go to the ‘File’ button and select another image</a:t>
            </a:r>
          </a:p>
          <a:p>
            <a:r>
              <a:rPr lang="en-US" sz="1400">
                <a:solidFill>
                  <a:schemeClr val="bg1"/>
                </a:solidFill>
              </a:rPr>
              <a:t>Change text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as necessary to suit the image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1" name="Right Triangle 3">
            <a:extLst>
              <a:ext uri="{FF2B5EF4-FFF2-40B4-BE49-F238E27FC236}">
                <a16:creationId xmlns:a16="http://schemas.microsoft.com/office/drawing/2014/main" id="{5A5C0481-15B5-4619-B80D-C8C9ABD7F904}"/>
              </a:ext>
            </a:extLst>
          </p:cNvPr>
          <p:cNvSpPr/>
          <p:nvPr userDrawn="1"/>
        </p:nvSpPr>
        <p:spPr bwMode="invGray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9" name="Graphic 1">
            <a:extLst>
              <a:ext uri="{FF2B5EF4-FFF2-40B4-BE49-F238E27FC236}">
                <a16:creationId xmlns:a16="http://schemas.microsoft.com/office/drawing/2014/main" id="{84EF10FC-E046-43D3-9897-04BE4FF5A176}"/>
              </a:ext>
            </a:extLst>
          </p:cNvPr>
          <p:cNvSpPr/>
          <p:nvPr userDrawn="1"/>
        </p:nvSpPr>
        <p:spPr bwMode="invGray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788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1A2C22-D4CF-4FE0-AF06-038EB2ACB6D9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751603-5D6A-462B-B9E7-98413BF2CB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9692" y="275999"/>
            <a:ext cx="3204000" cy="472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1" name="Right Triangle 3">
            <a:extLst>
              <a:ext uri="{FF2B5EF4-FFF2-40B4-BE49-F238E27FC236}">
                <a16:creationId xmlns:a16="http://schemas.microsoft.com/office/drawing/2014/main" id="{DBA991DB-C059-4DB2-8D91-33D3F3951887}"/>
              </a:ext>
            </a:extLst>
          </p:cNvPr>
          <p:cNvSpPr/>
          <p:nvPr userDrawn="1"/>
        </p:nvSpPr>
        <p:spPr bwMode="white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F070BDDD-4427-48C1-9206-C4CC3FAE8AD1}"/>
              </a:ext>
            </a:extLst>
          </p:cNvPr>
          <p:cNvSpPr/>
          <p:nvPr userDrawn="1"/>
        </p:nvSpPr>
        <p:spPr bwMode="white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216345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(Editabl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[Divider 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[Divider subtitle]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7765-DB77-44E5-9420-D56F1378074A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E33C2-B581-422F-9FF5-AF660C79D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9692" y="275999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50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3">
            <a:extLst>
              <a:ext uri="{FF2B5EF4-FFF2-40B4-BE49-F238E27FC236}">
                <a16:creationId xmlns:a16="http://schemas.microsoft.com/office/drawing/2014/main" id="{5E92F574-51E7-47B2-86D2-94DAE288E822}"/>
              </a:ext>
            </a:extLst>
          </p:cNvPr>
          <p:cNvSpPr/>
          <p:nvPr userDrawn="1"/>
        </p:nvSpPr>
        <p:spPr bwMode="invGray">
          <a:xfrm>
            <a:off x="2" y="4076700"/>
            <a:ext cx="3407833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31ECE3F-0C43-444E-9F0C-B23F8D3935D2}"/>
              </a:ext>
            </a:extLst>
          </p:cNvPr>
          <p:cNvSpPr/>
          <p:nvPr userDrawn="1"/>
        </p:nvSpPr>
        <p:spPr bwMode="invGray">
          <a:xfrm>
            <a:off x="9192249" y="5584173"/>
            <a:ext cx="2999415" cy="1273828"/>
          </a:xfrm>
          <a:custGeom>
            <a:avLst/>
            <a:gdLst>
              <a:gd name="connsiteX0" fmla="*/ 0 w 2267490"/>
              <a:gd name="connsiteY0" fmla="*/ 0 h 1132541"/>
              <a:gd name="connsiteX1" fmla="*/ 2267490 w 2267490"/>
              <a:gd name="connsiteY1" fmla="*/ 0 h 1132541"/>
              <a:gd name="connsiteX2" fmla="*/ 2267490 w 2267490"/>
              <a:gd name="connsiteY2" fmla="*/ 1132541 h 1132541"/>
              <a:gd name="connsiteX3" fmla="*/ 0 w 2267490"/>
              <a:gd name="connsiteY3" fmla="*/ 1132541 h 1132541"/>
              <a:gd name="connsiteX4" fmla="*/ 0 w 2267490"/>
              <a:gd name="connsiteY4" fmla="*/ 0 h 1132541"/>
              <a:gd name="connsiteX0" fmla="*/ 0 w 2267490"/>
              <a:gd name="connsiteY0" fmla="*/ 1132541 h 1132541"/>
              <a:gd name="connsiteX1" fmla="*/ 2267490 w 2267490"/>
              <a:gd name="connsiteY1" fmla="*/ 0 h 1132541"/>
              <a:gd name="connsiteX2" fmla="*/ 2267490 w 2267490"/>
              <a:gd name="connsiteY2" fmla="*/ 1132541 h 1132541"/>
              <a:gd name="connsiteX3" fmla="*/ 0 w 2267490"/>
              <a:gd name="connsiteY3" fmla="*/ 1132541 h 1132541"/>
              <a:gd name="connsiteX0" fmla="*/ 0 w 2291396"/>
              <a:gd name="connsiteY0" fmla="*/ 857623 h 1132541"/>
              <a:gd name="connsiteX1" fmla="*/ 2291396 w 2291396"/>
              <a:gd name="connsiteY1" fmla="*/ 0 h 1132541"/>
              <a:gd name="connsiteX2" fmla="*/ 2291396 w 2291396"/>
              <a:gd name="connsiteY2" fmla="*/ 1132541 h 1132541"/>
              <a:gd name="connsiteX3" fmla="*/ 0 w 2291396"/>
              <a:gd name="connsiteY3" fmla="*/ 857623 h 1132541"/>
              <a:gd name="connsiteX0" fmla="*/ 0 w 2249561"/>
              <a:gd name="connsiteY0" fmla="*/ 845670 h 1132541"/>
              <a:gd name="connsiteX1" fmla="*/ 2249561 w 2249561"/>
              <a:gd name="connsiteY1" fmla="*/ 0 h 1132541"/>
              <a:gd name="connsiteX2" fmla="*/ 2249561 w 2249561"/>
              <a:gd name="connsiteY2" fmla="*/ 1132541 h 1132541"/>
              <a:gd name="connsiteX3" fmla="*/ 0 w 2249561"/>
              <a:gd name="connsiteY3" fmla="*/ 845670 h 1132541"/>
              <a:gd name="connsiteX0" fmla="*/ 0 w 2249561"/>
              <a:gd name="connsiteY0" fmla="*/ 944560 h 1231431"/>
              <a:gd name="connsiteX1" fmla="*/ 2249561 w 2249561"/>
              <a:gd name="connsiteY1" fmla="*/ 98890 h 1231431"/>
              <a:gd name="connsiteX2" fmla="*/ 2249561 w 2249561"/>
              <a:gd name="connsiteY2" fmla="*/ 1231431 h 1231431"/>
              <a:gd name="connsiteX3" fmla="*/ 0 w 2249561"/>
              <a:gd name="connsiteY3" fmla="*/ 944560 h 1231431"/>
              <a:gd name="connsiteX0" fmla="*/ 0 w 2249561"/>
              <a:gd name="connsiteY0" fmla="*/ 1212084 h 1498955"/>
              <a:gd name="connsiteX1" fmla="*/ 2249561 w 2249561"/>
              <a:gd name="connsiteY1" fmla="*/ 366414 h 1498955"/>
              <a:gd name="connsiteX2" fmla="*/ 2249561 w 2249561"/>
              <a:gd name="connsiteY2" fmla="*/ 1498955 h 1498955"/>
              <a:gd name="connsiteX3" fmla="*/ 0 w 2249561"/>
              <a:gd name="connsiteY3" fmla="*/ 1212084 h 1498955"/>
              <a:gd name="connsiteX0" fmla="*/ 0 w 2249561"/>
              <a:gd name="connsiteY0" fmla="*/ 1016618 h 1303489"/>
              <a:gd name="connsiteX1" fmla="*/ 2249561 w 2249561"/>
              <a:gd name="connsiteY1" fmla="*/ 170948 h 1303489"/>
              <a:gd name="connsiteX2" fmla="*/ 2249561 w 2249561"/>
              <a:gd name="connsiteY2" fmla="*/ 1303489 h 1303489"/>
              <a:gd name="connsiteX3" fmla="*/ 0 w 2249561"/>
              <a:gd name="connsiteY3" fmla="*/ 1016618 h 1303489"/>
              <a:gd name="connsiteX0" fmla="*/ 0 w 2249561"/>
              <a:gd name="connsiteY0" fmla="*/ 1002505 h 1289376"/>
              <a:gd name="connsiteX1" fmla="*/ 2249561 w 2249561"/>
              <a:gd name="connsiteY1" fmla="*/ 156835 h 1289376"/>
              <a:gd name="connsiteX2" fmla="*/ 2249561 w 2249561"/>
              <a:gd name="connsiteY2" fmla="*/ 1289376 h 1289376"/>
              <a:gd name="connsiteX3" fmla="*/ 0 w 2249561"/>
              <a:gd name="connsiteY3" fmla="*/ 1002505 h 1289376"/>
              <a:gd name="connsiteX0" fmla="*/ 0 w 2249561"/>
              <a:gd name="connsiteY0" fmla="*/ 985444 h 1272315"/>
              <a:gd name="connsiteX1" fmla="*/ 2249561 w 2249561"/>
              <a:gd name="connsiteY1" fmla="*/ 139774 h 1272315"/>
              <a:gd name="connsiteX2" fmla="*/ 2249561 w 2249561"/>
              <a:gd name="connsiteY2" fmla="*/ 1272315 h 1272315"/>
              <a:gd name="connsiteX3" fmla="*/ 0 w 2249561"/>
              <a:gd name="connsiteY3" fmla="*/ 985444 h 1272315"/>
              <a:gd name="connsiteX0" fmla="*/ 0 w 2249561"/>
              <a:gd name="connsiteY0" fmla="*/ 979690 h 1266561"/>
              <a:gd name="connsiteX1" fmla="*/ 2249561 w 2249561"/>
              <a:gd name="connsiteY1" fmla="*/ 134020 h 1266561"/>
              <a:gd name="connsiteX2" fmla="*/ 2249561 w 2249561"/>
              <a:gd name="connsiteY2" fmla="*/ 1266561 h 1266561"/>
              <a:gd name="connsiteX3" fmla="*/ 0 w 2249561"/>
              <a:gd name="connsiteY3" fmla="*/ 979690 h 1266561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9561" h="1273828">
                <a:moveTo>
                  <a:pt x="0" y="986957"/>
                </a:moveTo>
                <a:cubicBezTo>
                  <a:pt x="690087" y="358432"/>
                  <a:pt x="1188931" y="-294000"/>
                  <a:pt x="2249561" y="141287"/>
                </a:cubicBezTo>
                <a:lnTo>
                  <a:pt x="2249561" y="1273828"/>
                </a:lnTo>
                <a:cubicBezTo>
                  <a:pt x="1762671" y="1220039"/>
                  <a:pt x="570560" y="550676"/>
                  <a:pt x="0" y="9869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800">
                <a:noFill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506B291-BD26-4DBD-A912-E9396BA18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2AC3715-D94B-4A73-8E94-CAC9D5806F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AE7FD6-C4AB-456C-8186-F8E8B285CBBD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CEDD3B-B2C6-4C8F-88C7-30EB2A949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E4F66-8978-4B9A-B365-ABFD2A46163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5400BA-682A-4644-881E-9D9BA0DAB8FC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789980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4DB10F3-61E9-4E77-9DC7-82D405E3EBBB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B2C94B-2557-442B-9A14-97C40CD6AB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1700213"/>
            <a:ext cx="10801350" cy="4608512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Bef>
                <a:spcPts val="1200"/>
              </a:spcBef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4708F-CDEB-4FFB-9113-878D6AE0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6DF7-2887-45E5-8CD1-2FCDFD709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099731-84D7-49CC-91E0-CE4B073467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59BA0F0A-82FA-4477-B553-959A8EFB7E8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95325" y="151136"/>
            <a:ext cx="3384549" cy="241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80000"/>
              </a:lnSpc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[Entity Name]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075936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E617285-D1B4-4CCD-B438-9B032C51AF79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5218859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sz="2400" dirty="0"/>
            </a:lvl5pPr>
            <a:lvl6pPr>
              <a:defRPr lang="en-AU" sz="2000" dirty="0"/>
            </a:lvl6pPr>
            <a:lvl7pPr>
              <a:defRPr lang="en-AU" dirty="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8619" y="1700213"/>
            <a:ext cx="5220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 lang="en-AU" dirty="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9C4661F-54FC-4886-BD67-853118646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275DB1-C9CB-4BE5-B284-7833AD902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261A5-F8C2-49CF-AE4B-80932D43C55C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B269D8-1308-43E9-B2BF-264F017F03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7DE9F9C2-C2B0-4B19-9F8F-A1280EA275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276872"/>
            <a:ext cx="10801350" cy="4031853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Bef>
                <a:spcPts val="1200"/>
              </a:spcBef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D6D02D-851A-425B-9382-05F6C6A21A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00808"/>
            <a:ext cx="10801350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8DC2F2-9186-47D8-9B5E-AD01B90E6DDD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CDB56B-4EE8-4A95-A470-557D6FBBE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6DF2CA-8642-47E7-98D3-A7019416A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9B2684-2D18-4E6D-8AA2-AD850CFD2770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60607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2F89E8-AEA0-41B7-97D7-227B19E804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2279553"/>
            <a:ext cx="5220000" cy="3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lang="en-AU" dirty="0"/>
            </a:lvl5pPr>
            <a:lvl6pPr>
              <a:defRPr b="0"/>
            </a:lvl6pPr>
          </a:lstStyle>
          <a:p>
            <a:pPr lvl="5"/>
            <a:r>
              <a:rPr lang="en-US"/>
              <a:t>[Graph title]</a:t>
            </a:r>
            <a:endParaRPr lang="en-AU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93F161-17EB-4DA5-BE00-069D1277B92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95326" y="2696388"/>
            <a:ext cx="5220000" cy="36123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324DF9C-3E8A-469C-8FC9-4938DAA322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9511" y="2279553"/>
            <a:ext cx="5220000" cy="3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lang="en-AU" dirty="0"/>
            </a:lvl5pPr>
            <a:lvl6pPr>
              <a:defRPr b="0"/>
            </a:lvl6pPr>
          </a:lstStyle>
          <a:p>
            <a:pPr lvl="5"/>
            <a:r>
              <a:rPr lang="en-US"/>
              <a:t>[Graph title]</a:t>
            </a:r>
            <a:endParaRPr lang="en-AU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027F0FB-D735-4865-B5EA-A50B34F47C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79511" y="2696388"/>
            <a:ext cx="5220000" cy="36123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AE7F11A-C7DA-440F-83D7-3571E1FAF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7" y="1699200"/>
            <a:ext cx="10772776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7ABDCDB-C6CD-4C8C-A5E2-31920BCF5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7154F-DE85-4B92-BE63-FC9C5B0FC149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08FAE1-741A-4147-AD4A-766CC098B7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701168E-769B-45DB-AFDD-B10DB12B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3B90A4-353C-48E3-A991-1B0A2B9809C7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0E684A2-92A1-4743-93DB-A2D5AFCE792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228959-3C67-45BC-954A-A1398190127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488882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700212"/>
            <a:ext cx="10801350" cy="216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95325" y="4149320"/>
            <a:ext cx="10801350" cy="216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4204264-ED99-42CA-9AA0-998A63609F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F99E85-067E-4D25-84D4-D21BC7C23B71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C68E48-49B8-418B-BA86-C6FED8002F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21DDE5F-D7FC-442F-B28B-E2BE2051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104F0F0-FDFF-43C7-9188-2DB30D5D1563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3BF6C02-0CA6-49E2-A373-73DF26BA1D2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89DCE9D-2EC0-4E96-8676-B7755E0D22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013408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BFF82D3-6289-409B-A057-3D813BA14F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700213"/>
            <a:ext cx="3384342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F6BB689-6536-431A-8821-1D05F11A49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6607" y="1700213"/>
            <a:ext cx="3384000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E3EE136-4551-4345-9B3F-12045A92B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12597" y="1700213"/>
            <a:ext cx="3384000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0070F8D-A181-4941-8E6E-89B3B6A120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713AAF-B990-435A-8393-8A687098057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E32DE4-D188-4655-B345-81AD0F7B8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9DCCA-7638-41AF-BB97-E7C1ADB94B43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506DFC-3F02-4673-B3B1-41D5834D755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F26CCD0-EFB3-4E19-A77F-85F3E0F3366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75262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Two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7049" y="1700213"/>
            <a:ext cx="7089626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95325" y="1698659"/>
            <a:ext cx="3384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19475F-5544-4974-AE9E-4B8F82C06A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7ADCB3-94A1-487D-85FB-8FFC9CDD03AB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98469F-EA11-46C7-AAEC-1DCCFFCDF4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CD0CC0B-EDBE-4119-B030-67B59342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E031C-D81B-4218-94A1-8E617EC68AED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8C5C398-3572-4EB0-8F84-1F6673C9A6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2D565BB-C9BB-4EEC-9693-6827A3D09D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848385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 One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700213"/>
            <a:ext cx="7092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12676" y="1700213"/>
            <a:ext cx="3384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9C00F56-0B94-47B9-B665-E10A225FC2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15799-71FD-449D-8349-3495B06EE871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EB36B-7D7C-483E-8547-AC6A66877E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739D336-33BA-494B-81D0-9D8B47FD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EF3A4-7665-47FA-8B69-9A4F31C18B06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E2261-AED3-448E-9AA6-9C9A5534417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92BB03-FEDF-43D9-957F-2410F5D597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038238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624880"/>
            <a:ext cx="12191999" cy="6233119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Click icon to add picture</a:t>
            </a:r>
            <a:br>
              <a:rPr lang="en-AU"/>
            </a:br>
            <a:br>
              <a:rPr lang="en-AU"/>
            </a:br>
            <a:br>
              <a:rPr lang="en-AU"/>
            </a:br>
            <a:endParaRPr lang="en-AU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0B2496-E1DB-4D4C-859D-CC14426C69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052514"/>
            <a:ext cx="3384548" cy="5263410"/>
          </a:xfrm>
          <a:prstGeom prst="rect">
            <a:avLst/>
          </a:prstGeom>
          <a:solidFill>
            <a:schemeClr val="bg1"/>
          </a:solidFill>
        </p:spPr>
        <p:txBody>
          <a:bodyPr lIns="180000" tIns="1260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lang="en-AU" dirty="0"/>
            </a:lvl1pPr>
          </a:lstStyle>
          <a:p>
            <a:pPr lvl="0"/>
            <a:r>
              <a:rPr lang="en-AU"/>
              <a:t>[Enter text – You can change the colour of this placeholder under the ‘Shape fill’ menu. Change shape width/height as preferred]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B796C-2145-4E36-9CCD-4A6E104CD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448" y="1340768"/>
            <a:ext cx="2592288" cy="87647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683528B-5613-4179-BFD8-DFE24675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D19A3-55E4-4A3E-B43F-B4D3EFBE1E1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B58DF6-309B-4BE3-BBE4-1BA28FFD9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D515-B4C3-44B8-9BAA-EEF692FA5A57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09B167-7472-4F88-89E8-DAE2E048396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F249FB-FC55-456D-9BD4-C0130FDA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99025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95327" y="1700213"/>
            <a:ext cx="10801349" cy="424910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Click icon to add picture</a:t>
            </a:r>
            <a:br>
              <a:rPr lang="en-AU"/>
            </a:br>
            <a:br>
              <a:rPr lang="en-AU"/>
            </a:br>
            <a:br>
              <a:rPr lang="en-AU"/>
            </a:b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95327" y="5949320"/>
            <a:ext cx="10801348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683528B-5613-4179-BFD8-DFE24675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FA6F18-A6B9-4002-9AF5-5A621B0ECEA9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667976-37E5-419D-871B-FF7F3279A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328C3BB-E5DD-47D4-B3C1-7A89BC1F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BC86CC-8E6A-4F6A-BC10-D9D4BF0CE880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1B5CB-C615-403B-B182-EBCD5DAC9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690D5-44C9-4D2D-925E-426FB8864D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272532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8" y="630979"/>
            <a:ext cx="7784951" cy="6234196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8916" h="5593381">
                <a:moveTo>
                  <a:pt x="454" y="629"/>
                </a:moveTo>
                <a:lnTo>
                  <a:pt x="5198916" y="0"/>
                </a:lnTo>
                <a:lnTo>
                  <a:pt x="5198916" y="5587822"/>
                </a:lnTo>
                <a:lnTo>
                  <a:pt x="1718207" y="5593381"/>
                </a:lnTo>
                <a:cubicBezTo>
                  <a:pt x="689093" y="5283249"/>
                  <a:pt x="-8821" y="3998617"/>
                  <a:pt x="1791" y="3144946"/>
                </a:cubicBezTo>
                <a:cubicBezTo>
                  <a:pt x="3783" y="1941683"/>
                  <a:pt x="-1538" y="1203892"/>
                  <a:pt x="454" y="62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F1548D-4CF2-410E-9EAF-5FFD92B8BD25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FFD650-D01F-491D-B510-1C0C7A868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FCBBC-8906-4BED-9DB4-F37D43569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FC9ED7-6517-494A-9E4C-6DF78B8356C4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A6D18E-7831-44BE-9F27-A68CFE3B02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A412D2-A7E4-4007-BC7B-41EB3D0B60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5957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9776" y="619522"/>
            <a:ext cx="6096132" cy="6238324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1095" h="5597085">
                <a:moveTo>
                  <a:pt x="454" y="4333"/>
                </a:moveTo>
                <a:lnTo>
                  <a:pt x="4070582" y="0"/>
                </a:lnTo>
                <a:cubicBezTo>
                  <a:pt x="4072539" y="1865237"/>
                  <a:pt x="4068136" y="3729906"/>
                  <a:pt x="4070093" y="5595143"/>
                </a:cubicBezTo>
                <a:lnTo>
                  <a:pt x="1718207" y="5597085"/>
                </a:lnTo>
                <a:cubicBezTo>
                  <a:pt x="689093" y="5286953"/>
                  <a:pt x="-8821" y="4002321"/>
                  <a:pt x="1791" y="3148650"/>
                </a:cubicBezTo>
                <a:cubicBezTo>
                  <a:pt x="3783" y="1945387"/>
                  <a:pt x="-1538" y="1207596"/>
                  <a:pt x="454" y="43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939388E-DE68-4319-9112-7BA5E2C40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5208588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Aft>
                <a:spcPts val="600"/>
              </a:spcAft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1E0F1-AFFA-42EB-BA75-DA2D4500467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E6FC7D-C34E-46C7-8941-E28D2138AB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80EDC1B-18C6-4124-ACB9-D441CF15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5208587" cy="468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16337-F2DC-4078-961D-7B3BDA5209EB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4EC9E-80A6-4F00-A6C2-0211431E31A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63467-2027-4D99-8858-F83AC83905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96778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980" y="619866"/>
            <a:ext cx="4065161" cy="623997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779" h="5598562">
                <a:moveTo>
                  <a:pt x="454" y="7751"/>
                </a:moveTo>
                <a:lnTo>
                  <a:pt x="2714233" y="0"/>
                </a:lnTo>
                <a:cubicBezTo>
                  <a:pt x="2716190" y="1865237"/>
                  <a:pt x="2712113" y="3733325"/>
                  <a:pt x="2714070" y="5598562"/>
                </a:cubicBezTo>
                <a:lnTo>
                  <a:pt x="1718207" y="5594806"/>
                </a:lnTo>
                <a:cubicBezTo>
                  <a:pt x="689093" y="5284674"/>
                  <a:pt x="-8821" y="4000042"/>
                  <a:pt x="1791" y="3146371"/>
                </a:cubicBezTo>
                <a:cubicBezTo>
                  <a:pt x="3783" y="1943108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939388E-DE68-4319-9112-7BA5E2C40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7089890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spcAft>
                <a:spcPts val="600"/>
              </a:spcAft>
              <a:defRPr lang="en-US" dirty="0" smtClean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E2A31D-86B6-46B8-BB44-FE4A0151AFEC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DB1757-F26E-4E87-887C-D21CB8F0D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322A0C3-D06A-4B53-BF2D-7247BE3F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708989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0D441B-BAF3-4DDF-A5CD-A8E786E8FAAC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A16CAE-14B9-4A43-877B-E46EF044168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5BFC0C-3AAF-4677-B586-CD5CBF731F7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13500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9550" y="-3115"/>
            <a:ext cx="7782449" cy="6868289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586635 h 6179387"/>
              <a:gd name="connsiteX1" fmla="*/ 5198916 w 5198916"/>
              <a:gd name="connsiteY1" fmla="*/ 0 h 6179387"/>
              <a:gd name="connsiteX2" fmla="*/ 5198916 w 5198916"/>
              <a:gd name="connsiteY2" fmla="*/ 6173828 h 6179387"/>
              <a:gd name="connsiteX3" fmla="*/ 1718207 w 5198916"/>
              <a:gd name="connsiteY3" fmla="*/ 6179387 h 6179387"/>
              <a:gd name="connsiteX4" fmla="*/ 1791 w 5198916"/>
              <a:gd name="connsiteY4" fmla="*/ 3730952 h 6179387"/>
              <a:gd name="connsiteX5" fmla="*/ 454 w 5198916"/>
              <a:gd name="connsiteY5" fmla="*/ 586635 h 6179387"/>
              <a:gd name="connsiteX0" fmla="*/ 8476 w 5197245"/>
              <a:gd name="connsiteY0" fmla="*/ 39696 h 6179387"/>
              <a:gd name="connsiteX1" fmla="*/ 5197245 w 5197245"/>
              <a:gd name="connsiteY1" fmla="*/ 0 h 6179387"/>
              <a:gd name="connsiteX2" fmla="*/ 5197245 w 5197245"/>
              <a:gd name="connsiteY2" fmla="*/ 6173828 h 6179387"/>
              <a:gd name="connsiteX3" fmla="*/ 1716536 w 5197245"/>
              <a:gd name="connsiteY3" fmla="*/ 6179387 h 6179387"/>
              <a:gd name="connsiteX4" fmla="*/ 120 w 5197245"/>
              <a:gd name="connsiteY4" fmla="*/ 3730952 h 6179387"/>
              <a:gd name="connsiteX5" fmla="*/ 8476 w 5197245"/>
              <a:gd name="connsiteY5" fmla="*/ 39696 h 6179387"/>
              <a:gd name="connsiteX0" fmla="*/ 8476 w 5197245"/>
              <a:gd name="connsiteY0" fmla="*/ 0 h 6139691"/>
              <a:gd name="connsiteX1" fmla="*/ 5146357 w 5197245"/>
              <a:gd name="connsiteY1" fmla="*/ 191044 h 6139691"/>
              <a:gd name="connsiteX2" fmla="*/ 5197245 w 5197245"/>
              <a:gd name="connsiteY2" fmla="*/ 6134132 h 6139691"/>
              <a:gd name="connsiteX3" fmla="*/ 1716536 w 5197245"/>
              <a:gd name="connsiteY3" fmla="*/ 6139691 h 6139691"/>
              <a:gd name="connsiteX4" fmla="*/ 120 w 5197245"/>
              <a:gd name="connsiteY4" fmla="*/ 3691256 h 6139691"/>
              <a:gd name="connsiteX5" fmla="*/ 8476 w 5197245"/>
              <a:gd name="connsiteY5" fmla="*/ 0 h 6139691"/>
              <a:gd name="connsiteX0" fmla="*/ 8476 w 5197245"/>
              <a:gd name="connsiteY0" fmla="*/ 22604 h 6162295"/>
              <a:gd name="connsiteX1" fmla="*/ 5197245 w 5197245"/>
              <a:gd name="connsiteY1" fmla="*/ 0 h 6162295"/>
              <a:gd name="connsiteX2" fmla="*/ 5197245 w 5197245"/>
              <a:gd name="connsiteY2" fmla="*/ 6156736 h 6162295"/>
              <a:gd name="connsiteX3" fmla="*/ 1716536 w 5197245"/>
              <a:gd name="connsiteY3" fmla="*/ 6162295 h 6162295"/>
              <a:gd name="connsiteX4" fmla="*/ 120 w 5197245"/>
              <a:gd name="connsiteY4" fmla="*/ 3713860 h 6162295"/>
              <a:gd name="connsiteX5" fmla="*/ 8476 w 5197245"/>
              <a:gd name="connsiteY5" fmla="*/ 22604 h 6162295"/>
              <a:gd name="connsiteX0" fmla="*/ 2115 w 5197245"/>
              <a:gd name="connsiteY0" fmla="*/ 5512 h 6162295"/>
              <a:gd name="connsiteX1" fmla="*/ 5197245 w 5197245"/>
              <a:gd name="connsiteY1" fmla="*/ 0 h 6162295"/>
              <a:gd name="connsiteX2" fmla="*/ 5197245 w 5197245"/>
              <a:gd name="connsiteY2" fmla="*/ 6156736 h 6162295"/>
              <a:gd name="connsiteX3" fmla="*/ 1716536 w 5197245"/>
              <a:gd name="connsiteY3" fmla="*/ 6162295 h 6162295"/>
              <a:gd name="connsiteX4" fmla="*/ 120 w 5197245"/>
              <a:gd name="connsiteY4" fmla="*/ 3713860 h 6162295"/>
              <a:gd name="connsiteX5" fmla="*/ 2115 w 5197245"/>
              <a:gd name="connsiteY5" fmla="*/ 5512 h 616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7245" h="6162295">
                <a:moveTo>
                  <a:pt x="2115" y="5512"/>
                </a:moveTo>
                <a:lnTo>
                  <a:pt x="5197245" y="0"/>
                </a:lnTo>
                <a:lnTo>
                  <a:pt x="5197245" y="6156736"/>
                </a:lnTo>
                <a:lnTo>
                  <a:pt x="1716536" y="6162295"/>
                </a:lnTo>
                <a:cubicBezTo>
                  <a:pt x="687422" y="5852163"/>
                  <a:pt x="-10492" y="4567531"/>
                  <a:pt x="120" y="3713860"/>
                </a:cubicBezTo>
                <a:cubicBezTo>
                  <a:pt x="2112" y="2510597"/>
                  <a:pt x="123" y="1208775"/>
                  <a:pt x="2115" y="5512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D0FAE-3953-4EE5-ADCD-BB5BCA72CF7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322D7A-8171-44C9-AFA6-24E34B78763E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F45073E-2992-405B-AB05-A3E6ADD2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0450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02278" y="-2778"/>
            <a:ext cx="6093632" cy="6860624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  <a:gd name="connsiteX0" fmla="*/ 454 w 4070093"/>
              <a:gd name="connsiteY0" fmla="*/ 562667 h 6155419"/>
              <a:gd name="connsiteX1" fmla="*/ 4062101 w 4070093"/>
              <a:gd name="connsiteY1" fmla="*/ 0 h 6155419"/>
              <a:gd name="connsiteX2" fmla="*/ 4070093 w 4070093"/>
              <a:gd name="connsiteY2" fmla="*/ 6153477 h 6155419"/>
              <a:gd name="connsiteX3" fmla="*/ 1718207 w 4070093"/>
              <a:gd name="connsiteY3" fmla="*/ 6155419 h 6155419"/>
              <a:gd name="connsiteX4" fmla="*/ 1791 w 4070093"/>
              <a:gd name="connsiteY4" fmla="*/ 3706984 h 6155419"/>
              <a:gd name="connsiteX5" fmla="*/ 454 w 4070093"/>
              <a:gd name="connsiteY5" fmla="*/ 562667 h 6155419"/>
              <a:gd name="connsiteX0" fmla="*/ 7264 w 4068422"/>
              <a:gd name="connsiteY0" fmla="*/ 15728 h 6155419"/>
              <a:gd name="connsiteX1" fmla="*/ 4060430 w 4068422"/>
              <a:gd name="connsiteY1" fmla="*/ 0 h 6155419"/>
              <a:gd name="connsiteX2" fmla="*/ 4068422 w 4068422"/>
              <a:gd name="connsiteY2" fmla="*/ 6153477 h 6155419"/>
              <a:gd name="connsiteX3" fmla="*/ 1716536 w 4068422"/>
              <a:gd name="connsiteY3" fmla="*/ 6155419 h 6155419"/>
              <a:gd name="connsiteX4" fmla="*/ 120 w 4068422"/>
              <a:gd name="connsiteY4" fmla="*/ 3706984 h 6155419"/>
              <a:gd name="connsiteX5" fmla="*/ 7264 w 4068422"/>
              <a:gd name="connsiteY5" fmla="*/ 15728 h 6155419"/>
              <a:gd name="connsiteX0" fmla="*/ 7264 w 4069425"/>
              <a:gd name="connsiteY0" fmla="*/ 15728 h 6155419"/>
              <a:gd name="connsiteX1" fmla="*/ 4068912 w 4069425"/>
              <a:gd name="connsiteY1" fmla="*/ 0 h 6155419"/>
              <a:gd name="connsiteX2" fmla="*/ 4068422 w 4069425"/>
              <a:gd name="connsiteY2" fmla="*/ 6153477 h 6155419"/>
              <a:gd name="connsiteX3" fmla="*/ 1716536 w 4069425"/>
              <a:gd name="connsiteY3" fmla="*/ 6155419 h 6155419"/>
              <a:gd name="connsiteX4" fmla="*/ 120 w 4069425"/>
              <a:gd name="connsiteY4" fmla="*/ 3706984 h 6155419"/>
              <a:gd name="connsiteX5" fmla="*/ 7264 w 4069425"/>
              <a:gd name="connsiteY5" fmla="*/ 15728 h 6155419"/>
              <a:gd name="connsiteX0" fmla="*/ 3023 w 4069425"/>
              <a:gd name="connsiteY0" fmla="*/ 4334 h 6155419"/>
              <a:gd name="connsiteX1" fmla="*/ 4068912 w 4069425"/>
              <a:gd name="connsiteY1" fmla="*/ 0 h 6155419"/>
              <a:gd name="connsiteX2" fmla="*/ 4068422 w 4069425"/>
              <a:gd name="connsiteY2" fmla="*/ 6153477 h 6155419"/>
              <a:gd name="connsiteX3" fmla="*/ 1716536 w 4069425"/>
              <a:gd name="connsiteY3" fmla="*/ 6155419 h 6155419"/>
              <a:gd name="connsiteX4" fmla="*/ 120 w 4069425"/>
              <a:gd name="connsiteY4" fmla="*/ 3706984 h 6155419"/>
              <a:gd name="connsiteX5" fmla="*/ 3023 w 4069425"/>
              <a:gd name="connsiteY5" fmla="*/ 4334 h 615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9425" h="6155419">
                <a:moveTo>
                  <a:pt x="3023" y="4334"/>
                </a:moveTo>
                <a:lnTo>
                  <a:pt x="4068912" y="0"/>
                </a:lnTo>
                <a:cubicBezTo>
                  <a:pt x="4070869" y="1865237"/>
                  <a:pt x="4066465" y="4288240"/>
                  <a:pt x="4068422" y="6153477"/>
                </a:cubicBezTo>
                <a:lnTo>
                  <a:pt x="1716536" y="6155419"/>
                </a:lnTo>
                <a:cubicBezTo>
                  <a:pt x="687422" y="5845287"/>
                  <a:pt x="-10492" y="4560655"/>
                  <a:pt x="120" y="3706984"/>
                </a:cubicBezTo>
                <a:cubicBezTo>
                  <a:pt x="2112" y="2503721"/>
                  <a:pt x="1031" y="1207597"/>
                  <a:pt x="3023" y="433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4E8D8-7819-4122-838F-7CED981EC3B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06BD81E-48A0-488B-B875-7D993A64CC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700213"/>
            <a:ext cx="5208587" cy="4598075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B152F0-B857-4837-AD26-E55058B68A12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7296C6-F9EC-4B3A-9119-76D6C670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5208586" cy="46800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33671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B4FA68DC-FEFE-4790-B4A5-75AF5CDBE1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invGray">
          <a:xfrm>
            <a:off x="0" y="0"/>
            <a:ext cx="10704513" cy="6869113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BEE3ED-5C13-4151-AFC4-04F14BD9ECA3}"/>
              </a:ext>
            </a:extLst>
          </p:cNvPr>
          <p:cNvSpPr txBox="1"/>
          <p:nvPr userDrawn="1"/>
        </p:nvSpPr>
        <p:spPr>
          <a:xfrm>
            <a:off x="1" y="-622612"/>
            <a:ext cx="763217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Clicking along the edge of purple container and change the shape fill colour.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08851" y="-8784"/>
            <a:ext cx="4083149" cy="686862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  <a:gd name="connsiteX0" fmla="*/ 454 w 2714070"/>
              <a:gd name="connsiteY0" fmla="*/ 571782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571782 h 6162593"/>
              <a:gd name="connsiteX0" fmla="*/ 454 w 2714070"/>
              <a:gd name="connsiteY0" fmla="*/ 7751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7751 h 6162593"/>
              <a:gd name="connsiteX0" fmla="*/ 454 w 2720839"/>
              <a:gd name="connsiteY0" fmla="*/ 7751 h 6162593"/>
              <a:gd name="connsiteX1" fmla="*/ 2720594 w 2720839"/>
              <a:gd name="connsiteY1" fmla="*/ 0 h 6162593"/>
              <a:gd name="connsiteX2" fmla="*/ 2714070 w 2720839"/>
              <a:gd name="connsiteY2" fmla="*/ 6162593 h 6162593"/>
              <a:gd name="connsiteX3" fmla="*/ 1718207 w 2720839"/>
              <a:gd name="connsiteY3" fmla="*/ 6158837 h 6162593"/>
              <a:gd name="connsiteX4" fmla="*/ 1791 w 2720839"/>
              <a:gd name="connsiteY4" fmla="*/ 3710402 h 6162593"/>
              <a:gd name="connsiteX5" fmla="*/ 454 w 2720839"/>
              <a:gd name="connsiteY5" fmla="*/ 7751 h 6162593"/>
              <a:gd name="connsiteX0" fmla="*/ 454 w 2726792"/>
              <a:gd name="connsiteY0" fmla="*/ 7751 h 6162593"/>
              <a:gd name="connsiteX1" fmla="*/ 2720594 w 2726792"/>
              <a:gd name="connsiteY1" fmla="*/ 0 h 6162593"/>
              <a:gd name="connsiteX2" fmla="*/ 2726792 w 2726792"/>
              <a:gd name="connsiteY2" fmla="*/ 6162593 h 6162593"/>
              <a:gd name="connsiteX3" fmla="*/ 1718207 w 2726792"/>
              <a:gd name="connsiteY3" fmla="*/ 6158837 h 6162593"/>
              <a:gd name="connsiteX4" fmla="*/ 1791 w 2726792"/>
              <a:gd name="connsiteY4" fmla="*/ 3710402 h 6162593"/>
              <a:gd name="connsiteX5" fmla="*/ 454 w 2726792"/>
              <a:gd name="connsiteY5" fmla="*/ 7751 h 616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792" h="6162593">
                <a:moveTo>
                  <a:pt x="454" y="7751"/>
                </a:moveTo>
                <a:lnTo>
                  <a:pt x="2720594" y="0"/>
                </a:lnTo>
                <a:cubicBezTo>
                  <a:pt x="2722551" y="1865237"/>
                  <a:pt x="2724835" y="4297356"/>
                  <a:pt x="2726792" y="6162593"/>
                </a:cubicBezTo>
                <a:lnTo>
                  <a:pt x="1718207" y="6158837"/>
                </a:lnTo>
                <a:cubicBezTo>
                  <a:pt x="689093" y="5848705"/>
                  <a:pt x="-8821" y="4564073"/>
                  <a:pt x="1791" y="3710402"/>
                </a:cubicBezTo>
                <a:cubicBezTo>
                  <a:pt x="3783" y="2507139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68C9D50-7928-4CA0-BFA2-1AB0032BF1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695325" y="1700213"/>
            <a:ext cx="7089891" cy="4598075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87536-1667-4319-A130-CF6578DB2C85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95326" y="1052736"/>
            <a:ext cx="7096124" cy="4690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D53B17-CFA2-4153-BA9B-6F2B6C1F6005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508C9E-FE7C-44AA-84C7-0471A04346C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white"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2737AE-AB1C-425B-82B5-B5D4E120803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42784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9" y="630978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A8ABAA8-126B-459D-B960-B85E22F49D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6B950FF-5CC1-4A3A-ABA9-ADF58494DD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7049" y="3485752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A2B0415-0383-4B33-9E29-9ADFC2A054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04000" y="630978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966C236-904D-498D-801E-8C4057C0A0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04000" y="3485752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D8A62-4A58-4C23-B0E5-AEF193611E4D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EB74D7-CB6B-47FE-A2A8-7AE5F1DED9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061BA70-9BEA-4AF5-8B24-03EBB3F28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CA8BB8-1B5E-4246-8A55-FAB9C1E84DFA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4FF51F-8DC8-4E19-BB72-27E7B862578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CA045B-79DD-4F1E-A5D5-56CC7F6745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384664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5326" y="3447000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59B66CF-A807-44F1-A681-793122F8A0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9626" y="3447000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B4B4A83-90AC-42EA-83C2-FA84624688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12676" y="3446253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09626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564335FC-BD53-4794-8DA5-8FFBAE1F2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12676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C1E423-DB93-432A-8BB7-4B2613DBF942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E590DBB-90A7-43BF-BDD1-CF1C6212FA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882AF12-58DE-43D7-9E95-F90A1203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AC1DC6-F03F-4189-B5B9-2FF38EB9C0E6}"/>
              </a:ext>
            </a:extLst>
          </p:cNvPr>
          <p:cNvSpPr>
            <a:spLocks noGrp="1"/>
          </p:cNvSpPr>
          <p:nvPr>
            <p:ph type="dt" sz="half" idx="22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1E1143-CBAC-4E3D-95E2-1F1E3980ADD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035F6F-B1C5-4CB7-9CF1-E5C49956EAC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255598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91720" y="1700808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9668" y="2996952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9668" y="3271090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49164FB8-D4B8-4D90-B308-464FB278E97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376051" y="1700808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01E9CDC-2523-40AE-AF29-5A44EBFD89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3999" y="2996952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ADAC2D7-6D0E-46B8-9F7A-B4DB99B890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03999" y="3271090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EFE4D8B1-EBB1-4B03-B440-81D22A8A033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3158" y="1700907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FADD90A-0B64-4F90-9B57-FE13E0FCA2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91106" y="2997051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ABE4C7F0-C749-4520-AA04-DB6CA99155A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91106" y="3271189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10240862-4D4B-4BB9-8F4B-AA856CD17F5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691720" y="4077242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58449337-35B4-44F8-8D00-F0C15EFB9C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9668" y="537338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2477189D-83D5-4749-BD7C-CADC0D1471D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668" y="5647524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6618C35F-5F01-46A6-BF04-0CA9BDBAAB6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376051" y="4077242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B63A3128-4CA8-48D5-B82E-7EDA918D7F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03999" y="537338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AB7F5300-022A-4183-A132-AA8EB6534A6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03999" y="5647524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CE2DF1AF-9EAD-40B3-B73C-07649220BF0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063158" y="4077341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40CD5A08-CA4F-41B8-A1B0-488A6EC448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1106" y="5373485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B722C2B9-2C83-4877-A90D-0CA01537B08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091106" y="5647623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F019EB-FA99-486B-BA02-92BE7601299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1882F53-3639-4FFE-AFD1-5428267B6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D2A4C4A-3642-4CE3-8FB6-AFE5A9CA8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C7AECD-2D0A-4301-9CB8-B765D71F0B6B}"/>
              </a:ext>
            </a:extLst>
          </p:cNvPr>
          <p:cNvSpPr>
            <a:spLocks noGrp="1"/>
          </p:cNvSpPr>
          <p:nvPr>
            <p:ph type="dt" sz="half" idx="38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82035B-DC9A-432B-8519-2243ECF2A4F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EC4C1B-640F-47AB-A0DF-816F2F8FB16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555239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C9748A61-6439-491A-9457-33A20862D2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9170" y="1917008"/>
            <a:ext cx="1584308" cy="1584000"/>
          </a:xfrm>
          <a:prstGeom prst="rect">
            <a:avLst/>
          </a:prstGeom>
          <a:solidFill>
            <a:schemeClr val="accent1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532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C17937B0-FDCD-421A-9652-36A59CE227A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32120" y="1917008"/>
            <a:ext cx="1584308" cy="1584000"/>
          </a:xfrm>
          <a:prstGeom prst="rect">
            <a:avLst/>
          </a:prstGeom>
          <a:solidFill>
            <a:srgbClr val="962A8B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7AB4A338-5CDA-4742-A7F5-F49D6BE9AD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4827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9452123C-C6A2-4D45-AF62-5B6E775B6C9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54827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3DCBEBCB-7877-4BC1-BA6D-4E809F947A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6160" y="1917008"/>
            <a:ext cx="1584308" cy="1584000"/>
          </a:xfrm>
          <a:prstGeom prst="rect">
            <a:avLst/>
          </a:prstGeom>
          <a:solidFill>
            <a:srgbClr val="999490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2FE7559D-9529-40D4-8025-F2B8ED38A99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231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2382D6B5-B43B-46F1-B879-42FA4CCBD2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0231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91F1A27-3497-4ECD-AAAC-804B3DF8F9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4768" y="1917008"/>
            <a:ext cx="1584308" cy="1584000"/>
          </a:xfrm>
          <a:prstGeom prst="rect">
            <a:avLst/>
          </a:prstGeom>
          <a:solidFill>
            <a:srgbClr val="D7D1CC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498A31-1633-4E6B-8EAE-AF4FDE6233F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30924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9A54FCE6-6684-449A-86E0-14243721942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30924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95140AB-DCE2-4DB2-81B5-60470D8E34C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3BF142C-8B85-4BCA-8B54-67CC7F92F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C67645D-435A-4DA4-9CBA-77E7F4B5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E88FC7-59B6-4EA9-ABA6-E3BB2E23FF81}"/>
              </a:ext>
            </a:extLst>
          </p:cNvPr>
          <p:cNvSpPr>
            <a:spLocks noGrp="1"/>
          </p:cNvSpPr>
          <p:nvPr>
            <p:ph type="dt" sz="half" idx="39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CEE3C6-C898-476B-873B-DAEEB357A992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EACAED-B859-46A5-951B-270C91500FC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891870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Dark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3"/>
            <a:ext cx="5400673" cy="460851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7F97712-4CC3-452D-A157-BEE84E8057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5197808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Aft>
                <a:spcPts val="600"/>
              </a:spcAft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5F6752E-685A-46CF-8D29-A5D4E0013D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1DFD8-8A09-48BC-87A4-4F57F6D6FE1B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6C9786-9794-4BE5-BBFE-4B339825F2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E0658-31AB-4AA9-B241-6C41D88C9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to edit Master title style</a:t>
            </a:r>
            <a:endParaRPr lang="en-AU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9AFECAB-12EA-4AAC-BBB9-72070BF5947B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EE6526-1DB9-4ECD-86C1-1BB926D7D9F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40CA88-D0CE-4C3C-BA4A-CB5E62584F1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246151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2"/>
            <a:ext cx="5400673" cy="4608513"/>
          </a:xfrm>
          <a:prstGeom prst="rect">
            <a:avLst/>
          </a:prstGeom>
          <a:solidFill>
            <a:srgbClr val="962A8B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500BB1C-3C6B-46AF-8AA4-A4BA72712C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2"/>
            <a:ext cx="5209113" cy="460851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574EA24-97F9-47A1-937E-B8E4F532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11690AC-7C51-47ED-9DD6-4A98D2E79B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CACF9F-55D3-4152-BDFF-84674C07B2B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74170D-AC78-463A-B8E0-8E87954EAB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EBA455-94D3-4DB8-AAFA-811D610E138C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AA7FD-BD90-42A7-ADCE-A909D39619C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DB814-0723-41E1-87CA-20F94C28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992177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1700213"/>
            <a:ext cx="5400672" cy="4608515"/>
          </a:xfrm>
          <a:prstGeom prst="rect">
            <a:avLst/>
          </a:prstGeom>
          <a:solidFill>
            <a:srgbClr val="D7D1CC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43BCE34-49B7-4BA0-8263-6432C37E4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3"/>
            <a:ext cx="5209113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45A20B-3961-4824-8B5F-42956340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36345A-6B2C-4967-909A-6BAA4D16DE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A7A291-5EAC-486D-928E-F46ED8B55AD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6EAF7D-7C9B-4789-AC1C-A7AF349D1D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E5C78F-E1DA-41DF-B969-597539E60F5D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E8DCA5-91C8-4DF9-B37E-735B2EA5D36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FC83A9-C0D2-49A3-AC00-E1A4A64271B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759996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3"/>
            <a:ext cx="5400673" cy="4608512"/>
          </a:xfrm>
          <a:prstGeom prst="rect">
            <a:avLst/>
          </a:prstGeom>
          <a:solidFill>
            <a:srgbClr val="999490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0D8A284-12F0-43E7-820E-1E72AC40E1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2"/>
            <a:ext cx="5209113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3255835-9B81-4FE6-A19A-BDEACE6D5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E5F36F7-9D4E-4EA5-882E-DEDD94B59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000394-8C62-4535-AFCB-49065079CFAF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739123-EB1E-4E5F-B70D-F7DEE2CEE7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8F0C86-E17F-4FB6-93F4-7CD03DCBD834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DA6B27-3249-4E2E-BD52-822F0E96F78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28ACE60-DF21-472F-8FF6-A086BB2C114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857896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u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A75515C-08B2-490C-B8D9-273E0B4B79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2127" y="1700213"/>
            <a:ext cx="3384548" cy="4615710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0070F8D-A181-4941-8E6E-89B3B6A120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A8D97C9-2BD4-40D2-8A9C-5D0FDC041E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700213"/>
            <a:ext cx="3384548" cy="4615710"/>
          </a:xfrm>
          <a:prstGeom prst="rect">
            <a:avLst/>
          </a:prstGeom>
          <a:solidFill>
            <a:srgbClr val="962A8B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409A6CC-1C55-4870-8E22-205BA52568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7255" y="1692905"/>
            <a:ext cx="3384548" cy="4615710"/>
          </a:xfrm>
          <a:prstGeom prst="rect">
            <a:avLst/>
          </a:prstGeom>
          <a:solidFill>
            <a:srgbClr val="999490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1AC039-02E7-49D5-B557-F29BDF128A9E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E48569-D32E-4698-B1DF-F6D3A1B42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18496-7854-4AD0-8A2D-922EA1AA164D}"/>
              </a:ext>
            </a:extLst>
          </p:cNvPr>
          <p:cNvSpPr>
            <a:spLocks noGrp="1"/>
          </p:cNvSpPr>
          <p:nvPr>
            <p:ph type="dt" sz="half" idx="22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490FF1-595C-4C0F-8493-0452D9413FE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91171E7-B6F7-4135-91FD-8404DE6A1A0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8239800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06D0029-C709-49E4-ADBE-DE71FBF91E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4800" y="3593712"/>
            <a:ext cx="5198533" cy="2715015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 smtClean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42AA681-0A5C-4843-AFF7-8900ED2A6D6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8618" y="2024810"/>
            <a:ext cx="5198400" cy="2427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C1A5F930-F83B-4616-AC17-D7231CE8742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88619" y="4602158"/>
            <a:ext cx="5198533" cy="1700191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BFF14A-9BDE-42F0-AA14-E13CCFE3E4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800" y="1700808"/>
            <a:ext cx="5198532" cy="1743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47FC4A52-417F-4863-97DD-E656EA43AC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8619" y="1700809"/>
            <a:ext cx="5198533" cy="324000"/>
          </a:xfrm>
          <a:prstGeom prst="rect">
            <a:avLst/>
          </a:prstGeom>
        </p:spPr>
        <p:txBody>
          <a:bodyPr>
            <a:normAutofit/>
          </a:bodyPr>
          <a:lstStyle>
            <a:lvl5pPr>
              <a:defRPr lang="en-AU" sz="2000" b="1" dirty="0"/>
            </a:lvl5pPr>
          </a:lstStyle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696586-6988-4D6B-BE2D-2C0EDF447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4229EC4-696A-4791-8EB0-396DF61F7A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3B4A2E-6294-4DC9-8779-3231A7E9B5C2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CAB502-16F2-4A19-97A1-C081D22659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506F8-588F-4C50-8AA3-03099347931D}"/>
              </a:ext>
            </a:extLst>
          </p:cNvPr>
          <p:cNvSpPr>
            <a:spLocks noGrp="1"/>
          </p:cNvSpPr>
          <p:nvPr>
            <p:ph type="dt" sz="half" idx="24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400A7-6A57-42A4-9CC7-26ED632D030D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824B6-391C-442D-8A27-0B268DB3667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118147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680838C-6DDD-4367-8C7B-8D49AA3A036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6500" y="2677684"/>
            <a:ext cx="5219998" cy="16154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/>
              <a:t> </a:t>
            </a:r>
          </a:p>
        </p:txBody>
      </p:sp>
      <p:sp>
        <p:nvSpPr>
          <p:cNvPr id="20" name="Content Placeholder 18">
            <a:extLst>
              <a:ext uri="{FF2B5EF4-FFF2-40B4-BE49-F238E27FC236}">
                <a16:creationId xmlns:a16="http://schemas.microsoft.com/office/drawing/2014/main" id="{8C9CC71C-D628-4B8C-8AB1-D318B0D686CF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286500" y="4694142"/>
            <a:ext cx="5219996" cy="161517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7EF0A71-527C-4177-BD73-0A32F4F3B7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6500" y="2279659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2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FFB469D-AB37-445A-8C5C-9EDAC47CC60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86500" y="4401144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2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2F6810-4203-426A-BA3F-12E853FD972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4800" y="2279196"/>
            <a:ext cx="5183717" cy="2013899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608E6E7-0CC5-4C1B-8095-7EA4A3FE80A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4800" y="4401144"/>
            <a:ext cx="5183717" cy="1908176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E219F9-19D4-45A2-9D79-6847ED38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88F5021-D4C3-4888-A4D5-06E996CC21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1F3FBD-B2FA-4ECC-94B3-AE0A46E7AD40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D1DA3F-F774-45EB-B6E3-EB3EBFC56B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9483DB6-35E8-41E9-930B-445C4EFE7A7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700808"/>
            <a:ext cx="10801350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9382FB-62F4-4C2A-91A5-943967894D42}"/>
              </a:ext>
            </a:extLst>
          </p:cNvPr>
          <p:cNvSpPr>
            <a:spLocks noGrp="1"/>
          </p:cNvSpPr>
          <p:nvPr>
            <p:ph type="dt" sz="half" idx="32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807C1-4AC5-41D4-9F66-2FFE2C9FCBEE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B1CA24C-277F-4699-AACD-0CE7FA333A21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158140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A7132BB-77E6-4CDB-BD22-890A94E030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FA311-E5C8-49FB-A70D-B5D69EF896F4}"/>
              </a:ext>
            </a:extLst>
          </p:cNvPr>
          <p:cNvSpPr/>
          <p:nvPr userDrawn="1"/>
        </p:nvSpPr>
        <p:spPr bwMode="invGray"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7DAC2F-25B2-40B2-B3C3-AEDF3893C1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3B7EB-0921-47FC-BB02-41C5175DD7EB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white"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7EFFC-A8F6-46B6-82DB-6FB3399678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037509-88E8-46BB-B6E5-FC65A58ADE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0704616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rand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 bwMode="white">
          <a:xfrm>
            <a:off x="2" y="-27384"/>
            <a:ext cx="12191999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50E81-A697-4D2A-9C73-3BBE321DFC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2155"/>
          <a:stretch/>
        </p:blipFill>
        <p:spPr>
          <a:xfrm>
            <a:off x="10271272" y="152896"/>
            <a:ext cx="123734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39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DBD1DEA-6C0B-48CD-8886-623BD6330C76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694800" y="1082188"/>
            <a:ext cx="10744005" cy="720081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94800" y="1876346"/>
            <a:ext cx="3254263" cy="832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758AADB-42F9-44FF-A436-0031B6B26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1087509" y="2852939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9EB3BAB6-8B24-4F70-BDDC-75B91A4FB1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1087509" y="3125021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ight Triangle 3">
            <a:extLst>
              <a:ext uri="{FF2B5EF4-FFF2-40B4-BE49-F238E27FC236}">
                <a16:creationId xmlns:a16="http://schemas.microsoft.com/office/drawing/2014/main" id="{98BF4DE5-D126-4077-BBC8-5F3A09BC0E5C}"/>
              </a:ext>
            </a:extLst>
          </p:cNvPr>
          <p:cNvSpPr/>
          <p:nvPr userDrawn="1"/>
        </p:nvSpPr>
        <p:spPr bwMode="white"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8A2EB93-6CF0-469A-B44D-3B50AF0CE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1087509" y="3415094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1CEC2A5-BF8B-405F-BFB8-A7AC93A346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white">
          <a:xfrm>
            <a:off x="1087509" y="3687176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91147DD-03AA-4BA3-AFAA-F070EDBA94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1087509" y="3957493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raphic 1">
            <a:extLst>
              <a:ext uri="{FF2B5EF4-FFF2-40B4-BE49-F238E27FC236}">
                <a16:creationId xmlns:a16="http://schemas.microsoft.com/office/drawing/2014/main" id="{6B4A31B5-8366-4D72-B33B-C4528CEC8D4B}"/>
              </a:ext>
            </a:extLst>
          </p:cNvPr>
          <p:cNvSpPr/>
          <p:nvPr userDrawn="1"/>
        </p:nvSpPr>
        <p:spPr bwMode="white"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64D713-B046-4FE6-BDD7-EE4264F7C4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4707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ED9BE05-DABC-48CC-9999-1581840BE656}"/>
              </a:ext>
            </a:extLst>
          </p:cNvPr>
          <p:cNvSpPr/>
          <p:nvPr userDrawn="1"/>
        </p:nvSpPr>
        <p:spPr bwMode="invGray">
          <a:xfrm>
            <a:off x="0" y="0"/>
            <a:ext cx="12192000" cy="9288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CE2D37-876C-4C8F-A6C5-0AB063A0B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800" y="1876346"/>
            <a:ext cx="3254263" cy="832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36F77BFB-AD63-495E-A4EA-EE2AFB4F9E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7509" y="2852939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9A941B40-7380-40DF-ADBB-0A6ED4F172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7509" y="3125021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402E3968-432E-4834-8F0D-CD2BC42D2E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7509" y="3415094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F9F5A590-B6A3-42B3-8477-542088A3B0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7509" y="3687176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C84FAE95-A058-4EFD-92C1-90CCC284BF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509" y="3957493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88B10E-2ED8-4B6E-92E8-70B077E3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1082188"/>
            <a:ext cx="5209113" cy="720081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ECBBC4F-ECF3-4E50-963A-BDB169C514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2454" y="923051"/>
            <a:ext cx="6101952" cy="5934795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  <a:gd name="connsiteX0" fmla="*/ 254 w 4075984"/>
              <a:gd name="connsiteY0" fmla="*/ 250455 h 5597085"/>
              <a:gd name="connsiteX1" fmla="*/ 4075471 w 4075984"/>
              <a:gd name="connsiteY1" fmla="*/ 0 h 5597085"/>
              <a:gd name="connsiteX2" fmla="*/ 4074982 w 4075984"/>
              <a:gd name="connsiteY2" fmla="*/ 5595143 h 5597085"/>
              <a:gd name="connsiteX3" fmla="*/ 1723096 w 4075984"/>
              <a:gd name="connsiteY3" fmla="*/ 5597085 h 5597085"/>
              <a:gd name="connsiteX4" fmla="*/ 6680 w 4075984"/>
              <a:gd name="connsiteY4" fmla="*/ 3148650 h 5597085"/>
              <a:gd name="connsiteX5" fmla="*/ 254 w 4075984"/>
              <a:gd name="connsiteY5" fmla="*/ 250455 h 5597085"/>
              <a:gd name="connsiteX0" fmla="*/ 254 w 4080827"/>
              <a:gd name="connsiteY0" fmla="*/ 29 h 5346659"/>
              <a:gd name="connsiteX1" fmla="*/ 4080560 w 4080827"/>
              <a:gd name="connsiteY1" fmla="*/ 50390 h 5346659"/>
              <a:gd name="connsiteX2" fmla="*/ 4074982 w 4080827"/>
              <a:gd name="connsiteY2" fmla="*/ 5344717 h 5346659"/>
              <a:gd name="connsiteX3" fmla="*/ 1723096 w 4080827"/>
              <a:gd name="connsiteY3" fmla="*/ 5346659 h 5346659"/>
              <a:gd name="connsiteX4" fmla="*/ 6680 w 4080827"/>
              <a:gd name="connsiteY4" fmla="*/ 2898224 h 5346659"/>
              <a:gd name="connsiteX5" fmla="*/ 254 w 4080827"/>
              <a:gd name="connsiteY5" fmla="*/ 29 h 5346659"/>
              <a:gd name="connsiteX0" fmla="*/ 254 w 4080827"/>
              <a:gd name="connsiteY0" fmla="*/ 0 h 5346630"/>
              <a:gd name="connsiteX1" fmla="*/ 4080560 w 4080827"/>
              <a:gd name="connsiteY1" fmla="*/ 16177 h 5346630"/>
              <a:gd name="connsiteX2" fmla="*/ 4074982 w 4080827"/>
              <a:gd name="connsiteY2" fmla="*/ 5344688 h 5346630"/>
              <a:gd name="connsiteX3" fmla="*/ 1723096 w 4080827"/>
              <a:gd name="connsiteY3" fmla="*/ 5346630 h 5346630"/>
              <a:gd name="connsiteX4" fmla="*/ 6680 w 4080827"/>
              <a:gd name="connsiteY4" fmla="*/ 2898195 h 5346630"/>
              <a:gd name="connsiteX5" fmla="*/ 254 w 4080827"/>
              <a:gd name="connsiteY5" fmla="*/ 0 h 5346630"/>
              <a:gd name="connsiteX0" fmla="*/ 254 w 4080827"/>
              <a:gd name="connsiteY0" fmla="*/ 0 h 5332957"/>
              <a:gd name="connsiteX1" fmla="*/ 4080560 w 4080827"/>
              <a:gd name="connsiteY1" fmla="*/ 2504 h 5332957"/>
              <a:gd name="connsiteX2" fmla="*/ 4074982 w 4080827"/>
              <a:gd name="connsiteY2" fmla="*/ 5331015 h 5332957"/>
              <a:gd name="connsiteX3" fmla="*/ 1723096 w 4080827"/>
              <a:gd name="connsiteY3" fmla="*/ 5332957 h 5332957"/>
              <a:gd name="connsiteX4" fmla="*/ 6680 w 4080827"/>
              <a:gd name="connsiteY4" fmla="*/ 2884522 h 5332957"/>
              <a:gd name="connsiteX5" fmla="*/ 254 w 4080827"/>
              <a:gd name="connsiteY5" fmla="*/ 0 h 5332957"/>
              <a:gd name="connsiteX0" fmla="*/ 254 w 4080827"/>
              <a:gd name="connsiteY0" fmla="*/ 8891 h 5330453"/>
              <a:gd name="connsiteX1" fmla="*/ 4080560 w 4080827"/>
              <a:gd name="connsiteY1" fmla="*/ 0 h 5330453"/>
              <a:gd name="connsiteX2" fmla="*/ 4074982 w 4080827"/>
              <a:gd name="connsiteY2" fmla="*/ 5328511 h 5330453"/>
              <a:gd name="connsiteX3" fmla="*/ 1723096 w 4080827"/>
              <a:gd name="connsiteY3" fmla="*/ 5330453 h 5330453"/>
              <a:gd name="connsiteX4" fmla="*/ 6680 w 4080827"/>
              <a:gd name="connsiteY4" fmla="*/ 2882018 h 5330453"/>
              <a:gd name="connsiteX5" fmla="*/ 254 w 4080827"/>
              <a:gd name="connsiteY5" fmla="*/ 8891 h 5330453"/>
              <a:gd name="connsiteX0" fmla="*/ 254 w 4080827"/>
              <a:gd name="connsiteY0" fmla="*/ 0 h 5321562"/>
              <a:gd name="connsiteX1" fmla="*/ 4080560 w 4080827"/>
              <a:gd name="connsiteY1" fmla="*/ 8201 h 5321562"/>
              <a:gd name="connsiteX2" fmla="*/ 4074982 w 4080827"/>
              <a:gd name="connsiteY2" fmla="*/ 5319620 h 5321562"/>
              <a:gd name="connsiteX3" fmla="*/ 1723096 w 4080827"/>
              <a:gd name="connsiteY3" fmla="*/ 5321562 h 5321562"/>
              <a:gd name="connsiteX4" fmla="*/ 6680 w 4080827"/>
              <a:gd name="connsiteY4" fmla="*/ 2873127 h 5321562"/>
              <a:gd name="connsiteX5" fmla="*/ 254 w 4080827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8201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2504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8201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4982"/>
              <a:gd name="connsiteY0" fmla="*/ 0 h 5321562"/>
              <a:gd name="connsiteX1" fmla="*/ 4050875 w 4074982"/>
              <a:gd name="connsiteY1" fmla="*/ 207606 h 5321562"/>
              <a:gd name="connsiteX2" fmla="*/ 4074982 w 4074982"/>
              <a:gd name="connsiteY2" fmla="*/ 5319620 h 5321562"/>
              <a:gd name="connsiteX3" fmla="*/ 1723096 w 4074982"/>
              <a:gd name="connsiteY3" fmla="*/ 5321562 h 5321562"/>
              <a:gd name="connsiteX4" fmla="*/ 6680 w 4074982"/>
              <a:gd name="connsiteY4" fmla="*/ 2873127 h 5321562"/>
              <a:gd name="connsiteX5" fmla="*/ 254 w 4074982"/>
              <a:gd name="connsiteY5" fmla="*/ 0 h 5321562"/>
              <a:gd name="connsiteX0" fmla="*/ 254 w 4074982"/>
              <a:gd name="connsiteY0" fmla="*/ 3193 h 5324755"/>
              <a:gd name="connsiteX1" fmla="*/ 4072078 w 4074982"/>
              <a:gd name="connsiteY1" fmla="*/ 0 h 5324755"/>
              <a:gd name="connsiteX2" fmla="*/ 4074982 w 4074982"/>
              <a:gd name="connsiteY2" fmla="*/ 5322813 h 5324755"/>
              <a:gd name="connsiteX3" fmla="*/ 1723096 w 4074982"/>
              <a:gd name="connsiteY3" fmla="*/ 5324755 h 5324755"/>
              <a:gd name="connsiteX4" fmla="*/ 6680 w 4074982"/>
              <a:gd name="connsiteY4" fmla="*/ 2876320 h 5324755"/>
              <a:gd name="connsiteX5" fmla="*/ 254 w 4074982"/>
              <a:gd name="connsiteY5" fmla="*/ 3193 h 5324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4982" h="5324755">
                <a:moveTo>
                  <a:pt x="254" y="3193"/>
                </a:moveTo>
                <a:lnTo>
                  <a:pt x="4072078" y="0"/>
                </a:lnTo>
                <a:cubicBezTo>
                  <a:pt x="4074035" y="1865237"/>
                  <a:pt x="4073025" y="3457576"/>
                  <a:pt x="4074982" y="5322813"/>
                </a:cubicBezTo>
                <a:lnTo>
                  <a:pt x="1723096" y="5324755"/>
                </a:lnTo>
                <a:cubicBezTo>
                  <a:pt x="693982" y="5014623"/>
                  <a:pt x="-3932" y="3729991"/>
                  <a:pt x="6680" y="2876320"/>
                </a:cubicBezTo>
                <a:cubicBezTo>
                  <a:pt x="8672" y="1673057"/>
                  <a:pt x="-1738" y="1206456"/>
                  <a:pt x="254" y="319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3753C3-AD71-41CF-A0E3-EDC40D859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7817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12776"/>
            <a:ext cx="10972800" cy="648072"/>
          </a:xfrm>
        </p:spPr>
        <p:txBody>
          <a:bodyPr/>
          <a:lstStyle>
            <a:lvl1pPr algn="l">
              <a:defRPr sz="2800" b="1">
                <a:solidFill>
                  <a:srgbClr val="3B22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76873"/>
            <a:ext cx="10972800" cy="384929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2" y="5661025"/>
            <a:ext cx="2381249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9898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97F7E37-8565-4210-8CB9-D04B2BAF361C}"/>
              </a:ext>
            </a:extLst>
          </p:cNvPr>
          <p:cNvSpPr/>
          <p:nvPr userDrawn="1"/>
        </p:nvSpPr>
        <p:spPr>
          <a:xfrm>
            <a:off x="-516" y="0"/>
            <a:ext cx="12192000" cy="6872268"/>
          </a:xfrm>
          <a:custGeom>
            <a:avLst/>
            <a:gdLst>
              <a:gd name="connsiteX0" fmla="*/ 0 w 12192000"/>
              <a:gd name="connsiteY0" fmla="*/ 0 h 6857754"/>
              <a:gd name="connsiteX1" fmla="*/ 12192000 w 12192000"/>
              <a:gd name="connsiteY1" fmla="*/ 0 h 6857754"/>
              <a:gd name="connsiteX2" fmla="*/ 12192000 w 12192000"/>
              <a:gd name="connsiteY2" fmla="*/ 5240201 h 6857754"/>
              <a:gd name="connsiteX3" fmla="*/ 10416728 w 12192000"/>
              <a:gd name="connsiteY3" fmla="*/ 5286255 h 6857754"/>
              <a:gd name="connsiteX4" fmla="*/ 8988458 w 12192000"/>
              <a:gd name="connsiteY4" fmla="*/ 6493085 h 6857754"/>
              <a:gd name="connsiteX5" fmla="*/ 10312164 w 12192000"/>
              <a:gd name="connsiteY5" fmla="*/ 6259192 h 6857754"/>
              <a:gd name="connsiteX6" fmla="*/ 12192000 w 12192000"/>
              <a:gd name="connsiteY6" fmla="*/ 6857754 h 6857754"/>
              <a:gd name="connsiteX7" fmla="*/ 3635124 w 12192000"/>
              <a:gd name="connsiteY7" fmla="*/ 6857754 h 6857754"/>
              <a:gd name="connsiteX8" fmla="*/ 0 w 12192000"/>
              <a:gd name="connsiteY8" fmla="*/ 2702136 h 685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7754">
                <a:moveTo>
                  <a:pt x="0" y="0"/>
                </a:moveTo>
                <a:lnTo>
                  <a:pt x="12192000" y="0"/>
                </a:lnTo>
                <a:lnTo>
                  <a:pt x="12192000" y="5240201"/>
                </a:lnTo>
                <a:cubicBezTo>
                  <a:pt x="12134360" y="5220505"/>
                  <a:pt x="11296689" y="4822814"/>
                  <a:pt x="10416728" y="5286255"/>
                </a:cubicBezTo>
                <a:cubicBezTo>
                  <a:pt x="9967189" y="5522755"/>
                  <a:pt x="9070284" y="6395472"/>
                  <a:pt x="8988458" y="6493085"/>
                </a:cubicBezTo>
                <a:cubicBezTo>
                  <a:pt x="9362107" y="6178090"/>
                  <a:pt x="9534740" y="6023417"/>
                  <a:pt x="10312164" y="6259192"/>
                </a:cubicBezTo>
                <a:cubicBezTo>
                  <a:pt x="10997769" y="6466727"/>
                  <a:pt x="11756510" y="6798522"/>
                  <a:pt x="12192000" y="6857754"/>
                </a:cubicBezTo>
                <a:lnTo>
                  <a:pt x="3635124" y="6857754"/>
                </a:lnTo>
                <a:cubicBezTo>
                  <a:pt x="1517628" y="6213427"/>
                  <a:pt x="0" y="4456117"/>
                  <a:pt x="0" y="2702136"/>
                </a:cubicBezTo>
                <a:close/>
              </a:path>
            </a:pathLst>
          </a:custGeom>
          <a:gradFill flip="none" rotWithShape="1">
            <a:gsLst>
              <a:gs pos="46000">
                <a:srgbClr val="51247A"/>
              </a:gs>
              <a:gs pos="100000">
                <a:srgbClr val="962A8B"/>
              </a:gs>
            </a:gsLst>
            <a:lin ang="10800000" scaled="1"/>
            <a:tileRect/>
          </a:gradFill>
          <a:ln w="144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Gotham Book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CEF5EBB-02AF-4BB0-8215-ABDBBF0D0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513" y="1988840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Presentation title goes here</a:t>
            </a:r>
            <a:endParaRPr lang="en-AU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0C04C2E-5E9B-4744-BB83-74543AFA90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3485" y="3515866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Presentation subtitle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F9C90-1B55-A440-3671-71EC9ADE53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4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6" y="1052736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8568" y="6519171"/>
            <a:ext cx="288032" cy="2402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8D2AE-3583-4708-BD46-43C743300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700213"/>
            <a:ext cx="10801349" cy="46085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B83A3-A276-43C3-9F27-2B380C414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5324" y="151134"/>
            <a:ext cx="3360109" cy="288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80000"/>
              </a:lnSpc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[Entity Name]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68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83" r:id="rId3"/>
    <p:sldLayoutId id="2147483774" r:id="rId4"/>
    <p:sldLayoutId id="2147483792" r:id="rId5"/>
    <p:sldLayoutId id="2147483775" r:id="rId6"/>
    <p:sldLayoutId id="2147483650" r:id="rId7"/>
    <p:sldLayoutId id="2147483652" r:id="rId8"/>
    <p:sldLayoutId id="2147483778" r:id="rId9"/>
    <p:sldLayoutId id="2147483779" r:id="rId10"/>
    <p:sldLayoutId id="2147483728" r:id="rId11"/>
    <p:sldLayoutId id="2147483784" r:id="rId12"/>
    <p:sldLayoutId id="2147483656" r:id="rId13"/>
    <p:sldLayoutId id="2147483732" r:id="rId14"/>
    <p:sldLayoutId id="2147483793" r:id="rId15"/>
    <p:sldLayoutId id="2147483657" r:id="rId16"/>
    <p:sldLayoutId id="2147483765" r:id="rId17"/>
    <p:sldLayoutId id="2147483787" r:id="rId18"/>
    <p:sldLayoutId id="2147483788" r:id="rId19"/>
    <p:sldLayoutId id="2147483794" r:id="rId20"/>
    <p:sldLayoutId id="2147483795" r:id="rId21"/>
    <p:sldLayoutId id="2147483796" r:id="rId22"/>
    <p:sldLayoutId id="2147483791" r:id="rId23"/>
    <p:sldLayoutId id="2147483797" r:id="rId24"/>
    <p:sldLayoutId id="2147483790" r:id="rId25"/>
    <p:sldLayoutId id="2147483798" r:id="rId26"/>
    <p:sldLayoutId id="2147483768" r:id="rId27"/>
    <p:sldLayoutId id="2147483769" r:id="rId28"/>
    <p:sldLayoutId id="2147483770" r:id="rId29"/>
    <p:sldLayoutId id="2147483771" r:id="rId30"/>
    <p:sldLayoutId id="2147483789" r:id="rId31"/>
    <p:sldLayoutId id="2147483776" r:id="rId32"/>
    <p:sldLayoutId id="2147483777" r:id="rId33"/>
    <p:sldLayoutId id="2147483654" r:id="rId34"/>
    <p:sldLayoutId id="2147483785" r:id="rId35"/>
    <p:sldLayoutId id="2147483780" r:id="rId36"/>
    <p:sldLayoutId id="2147483782" r:id="rId37"/>
    <p:sldLayoutId id="2147483799" r:id="rId38"/>
    <p:sldLayoutId id="2147483800" r:id="rId39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79388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79388" algn="l" defTabSz="914400" rtl="0" eaLnBrk="1" latinLnBrk="0" hangingPunct="1">
        <a:lnSpc>
          <a:spcPct val="110000"/>
        </a:lnSpc>
        <a:spcBef>
          <a:spcPts val="200"/>
        </a:spcBef>
        <a:spcAft>
          <a:spcPts val="200"/>
        </a:spcAft>
        <a:buClr>
          <a:schemeClr val="accent1"/>
        </a:buClr>
        <a:buFont typeface="Arial" panose="020B0604020202020204" pitchFamily="34" charset="0"/>
        <a:buChar char="­"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79388" algn="l" defTabSz="914400" rtl="0" eaLnBrk="1" latinLnBrk="0" hangingPunct="1">
        <a:lnSpc>
          <a:spcPct val="110000"/>
        </a:lnSpc>
        <a:spcBef>
          <a:spcPts val="100"/>
        </a:spcBef>
        <a:spcAft>
          <a:spcPts val="100"/>
        </a:spcAft>
        <a:buFont typeface="Wingdings" panose="05000000000000000000" pitchFamily="2" charset="2"/>
        <a:buChar char=""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lang="en-US" sz="2400" kern="1200" baseline="0" dirty="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lang="en-AU" sz="2000" b="1" kern="1200" baseline="0" dirty="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orient="horz" pos="663" userDrawn="1">
          <p15:clr>
            <a:srgbClr val="F26B43"/>
          </p15:clr>
        </p15:guide>
        <p15:guide id="9" pos="3961" userDrawn="1">
          <p15:clr>
            <a:srgbClr val="F26B43"/>
          </p15:clr>
        </p15:guide>
        <p15:guide id="10" pos="3719" userDrawn="1">
          <p15:clr>
            <a:srgbClr val="F26B43"/>
          </p15:clr>
        </p15:guide>
        <p15:guide id="11" orient="horz" pos="4110" userDrawn="1">
          <p15:clr>
            <a:srgbClr val="F26B43"/>
          </p15:clr>
        </p15:guide>
        <p15:guide id="13" pos="7242" userDrawn="1">
          <p15:clr>
            <a:srgbClr val="F26B43"/>
          </p15:clr>
        </p15:guide>
        <p15:guide id="14" orient="horz" pos="981" userDrawn="1">
          <p15:clr>
            <a:srgbClr val="F26B43"/>
          </p15:clr>
        </p15:guide>
        <p15:guide id="15" pos="2772" userDrawn="1">
          <p15:clr>
            <a:srgbClr val="F26B43"/>
          </p15:clr>
        </p15:guide>
        <p15:guide id="16" pos="2570" userDrawn="1">
          <p15:clr>
            <a:srgbClr val="F26B43"/>
          </p15:clr>
        </p15:guide>
        <p15:guide id="17" pos="5110" userDrawn="1">
          <p15:clr>
            <a:srgbClr val="F26B43"/>
          </p15:clr>
        </p15:guide>
        <p15:guide id="18" pos="4908" userDrawn="1">
          <p15:clr>
            <a:srgbClr val="F26B43"/>
          </p15:clr>
        </p15:guide>
        <p15:guide id="19" orient="horz" pos="10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hyperlink" Target="https://medical-school.uq.edu.au/key-dates" TargetMode="Externa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hyperlink" Target="https://medical-school.uq.edu.au/current-students/doctor-medicine-students/clinical-immersions" TargetMode="Externa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hyperlink" Target="http://medical-school.uq.edu.au/current-students/doctor-medicine-students/key-guidelines" TargetMode="Externa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medical-school.uq.edu.au/current-students/doctor-medicine-students/clinical-immersions" TargetMode="External"/><Relationship Id="rId5" Type="http://schemas.openxmlformats.org/officeDocument/2006/relationships/hyperlink" Target="https://medical-school.uq.edu.au/current-students/doctor-medicine-students/key-guidelines/clinical-immersion-guidelines?p=4#4" TargetMode="Externa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hyperlink" Target="https://medical-school.uq.edu.au/current-students/doctor-medicine-students/clinical-immersions" TargetMode="Externa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hyperlink" Target="https://medical-school.uq.edu.au/current-students/doctor-medicine-students/key-guidelines/clinical-immersion-guidelines" TargetMode="External"/><Relationship Id="rId5" Type="http://schemas.openxmlformats.org/officeDocument/2006/relationships/hyperlink" Target="https://medical-school.uq.edu.au/current-students/doctor-medicine-students/clinical-immersions" TargetMode="Externa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hyperlink" Target="https://medical-school.uq.edu.au/current-students/doctor-medicine-students/clinical-immersions" TargetMode="Externa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5" Type="http://schemas.openxmlformats.org/officeDocument/2006/relationships/hyperlink" Target="https://medical-school.uq.edu.au/current-students/doctor-medicine-students/clinical-immersions/elective-personalised-learning-development-term" TargetMode="Externa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medical-school.uq.edu.au/key-dates" TargetMode="External"/><Relationship Id="rId5" Type="http://schemas.openxmlformats.org/officeDocument/2006/relationships/hyperlink" Target="https://medical-school.uq.edu.au/current-students/doctor-medicine-students/clinical-immersions/elective-personal-learning-development-term" TargetMode="External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png"/><Relationship Id="rId5" Type="http://schemas.openxmlformats.org/officeDocument/2006/relationships/hyperlink" Target="https://medical-school.uq.edu.au/key-dates" TargetMode="External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cements.uq.edu.a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medical-school.uq.edu.au/current-students/doctor-medicine-students/clinical-immersions" TargetMode="Externa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hyperlink" Target="http://medical-school.uq.edu.au/current-students/doctor-medicine-students/key-guidelines" TargetMode="External"/><Relationship Id="rId5" Type="http://schemas.openxmlformats.org/officeDocument/2006/relationships/hyperlink" Target="https://medical-school.uq.edu.au/key-dates" TargetMode="External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6F017-55B0-D36F-5488-AD186E7B7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988840"/>
            <a:ext cx="8136904" cy="1296144"/>
          </a:xfrm>
        </p:spPr>
        <p:txBody>
          <a:bodyPr/>
          <a:lstStyle/>
          <a:p>
            <a:r>
              <a:rPr lang="en-AU" dirty="0"/>
              <a:t>Year 4 2027 </a:t>
            </a:r>
            <a:br>
              <a:rPr lang="en-AU" dirty="0"/>
            </a:br>
            <a:r>
              <a:rPr lang="en-AU" dirty="0"/>
              <a:t>Allocation Process and Timeline</a:t>
            </a: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9DFEA-DF71-3A9E-3982-258370C3C1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3485" y="3515866"/>
            <a:ext cx="5472635" cy="246221"/>
          </a:xfrm>
        </p:spPr>
        <p:txBody>
          <a:bodyPr/>
          <a:lstStyle/>
          <a:p>
            <a:r>
              <a:rPr lang="en-AU" sz="2400" b="0" dirty="0"/>
              <a:t>Rachael Appleby</a:t>
            </a:r>
          </a:p>
          <a:p>
            <a:r>
              <a:rPr lang="en-AU" sz="2400" b="0" dirty="0"/>
              <a:t>Coordinator, Work Integrated Learning (WIL)</a:t>
            </a:r>
          </a:p>
        </p:txBody>
      </p:sp>
    </p:spTree>
    <p:extLst>
      <p:ext uri="{BB962C8B-B14F-4D97-AF65-F5344CB8AC3E}">
        <p14:creationId xmlns:p14="http://schemas.microsoft.com/office/powerpoint/2010/main" val="139036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61F39-F226-417B-D4E6-F819A45B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What will I be preferencing?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8C1CF-FFE0-0F2A-0CF9-11031E05121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2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A115C-356B-2017-B7DD-65B38888BB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EEBFA01-F7CC-BF15-CF2F-2F689DF9D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700941"/>
              </p:ext>
            </p:extLst>
          </p:nvPr>
        </p:nvGraphicFramePr>
        <p:xfrm>
          <a:off x="696685" y="1850571"/>
          <a:ext cx="10046205" cy="4053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221">
                  <a:extLst>
                    <a:ext uri="{9D8B030D-6E8A-4147-A177-3AD203B41FA5}">
                      <a16:colId xmlns:a16="http://schemas.microsoft.com/office/drawing/2014/main" val="1386383132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582251169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391407632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AU"/>
                        <a:t>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When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50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SC &amp; EOI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Special Consideration </a:t>
                      </a:r>
                    </a:p>
                    <a:p>
                      <a:r>
                        <a:rPr lang="en-AU" dirty="0"/>
                        <a:t>EPP &amp; </a:t>
                      </a:r>
                      <a:r>
                        <a:rPr lang="en-AU" dirty="0" err="1"/>
                        <a:t>GPiRL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July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6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Round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Term Order</a:t>
                      </a:r>
                    </a:p>
                    <a:p>
                      <a:r>
                        <a:rPr lang="en-AU" dirty="0"/>
                        <a:t>Clinical Extension Pathway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August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66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Round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Clinical Extension Placement</a:t>
                      </a:r>
                    </a:p>
                    <a:p>
                      <a:r>
                        <a:rPr lang="en-AU"/>
                        <a:t>(Location &amp; Discipline)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September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22655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/>
                        <a:t>Elective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/>
                        <a:t>All Terms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 dirty="0"/>
                        <a:t>Self Arranged – Apply 12 weeks prior</a:t>
                      </a:r>
                      <a:endParaRPr lang="en-US" dirty="0"/>
                    </a:p>
                    <a:p>
                      <a:pPr lvl="0">
                        <a:buNone/>
                      </a:pPr>
                      <a:r>
                        <a:rPr lang="en-AU" dirty="0"/>
                        <a:t>UQ Immersion – </a:t>
                      </a:r>
                      <a:r>
                        <a:rPr lang="en-AU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Preference 8 weeks prior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6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Term 1 &amp; 2 Placements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Sept/Oct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26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Term 3 &amp; 4 Placements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Mar/Apr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9208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/>
                        <a:t>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/>
                        <a:t>EOI &amp; Preferencing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 dirty="0"/>
                        <a:t>Jul/Aug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2900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8921266-27E4-19AE-4549-967EF73EAD70}"/>
              </a:ext>
            </a:extLst>
          </p:cNvPr>
          <p:cNvSpPr txBox="1"/>
          <p:nvPr/>
        </p:nvSpPr>
        <p:spPr>
          <a:xfrm>
            <a:off x="699076" y="6048523"/>
            <a:ext cx="10043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>
              <a:spcAft>
                <a:spcPts val="4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Timeline, Block &amp; Preferencing Dates: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tps://medical-school.uq.edu.au/key-dates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E7A4D188-B522-A780-E997-3AB10B8F5F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2132336"/>
      </p:ext>
    </p:extLst>
  </p:cSld>
  <p:clrMapOvr>
    <a:masterClrMapping/>
  </p:clrMapOvr>
  <p:transition advTm="898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887752-3791-FEE9-8829-B59B92BE899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4" y="1733616"/>
            <a:ext cx="10513243" cy="4785555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b="0" i="0" dirty="0">
                <a:solidFill>
                  <a:srgbClr val="2B2B2B"/>
                </a:solidFill>
                <a:effectLst/>
              </a:rPr>
              <a:t>All students may </a:t>
            </a:r>
            <a:r>
              <a:rPr lang="en-AU" sz="2000" b="0" i="0" dirty="0">
                <a:solidFill>
                  <a:srgbClr val="2B2B2B"/>
                </a:solidFill>
                <a:effectLst/>
              </a:rPr>
              <a:t>apply to take part in the Extended Placement </a:t>
            </a:r>
            <a:br>
              <a:rPr lang="en-AU" sz="2000" dirty="0">
                <a:solidFill>
                  <a:srgbClr val="2B2B2B"/>
                </a:solidFill>
              </a:rPr>
            </a:br>
            <a:r>
              <a:rPr lang="en-AU" sz="2000" b="0" i="0" dirty="0">
                <a:solidFill>
                  <a:srgbClr val="2B2B2B"/>
                </a:solidFill>
                <a:effectLst/>
              </a:rPr>
              <a:t>Program (EPP)  or GP in a Rural Location (</a:t>
            </a:r>
            <a:r>
              <a:rPr lang="en-AU" sz="2000" b="0" i="0" dirty="0" err="1">
                <a:solidFill>
                  <a:srgbClr val="2B2B2B"/>
                </a:solidFill>
                <a:effectLst/>
              </a:rPr>
              <a:t>GPiRL</a:t>
            </a:r>
            <a:r>
              <a:rPr lang="en-AU" sz="2000" dirty="0">
                <a:solidFill>
                  <a:srgbClr val="2B2B2B"/>
                </a:solidFill>
              </a:rPr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b="1" dirty="0">
                <a:effectLst/>
                <a:latin typeface="Arial"/>
                <a:ea typeface="Arial" panose="020B0604020202020204" pitchFamily="34" charset="0"/>
                <a:cs typeface="Arial"/>
              </a:rPr>
              <a:t>EPP</a:t>
            </a:r>
            <a:r>
              <a:rPr lang="en-AU" sz="2000" dirty="0">
                <a:effectLst/>
                <a:latin typeface="Arial"/>
                <a:ea typeface="Arial" panose="020B0604020202020204" pitchFamily="34" charset="0"/>
                <a:cs typeface="Arial"/>
              </a:rPr>
              <a:t> allows </a:t>
            </a:r>
            <a:r>
              <a:rPr lang="en-AU" sz="2000" dirty="0">
                <a:solidFill>
                  <a:srgbClr val="2B2B2B"/>
                </a:solidFill>
              </a:rPr>
              <a:t>students</a:t>
            </a:r>
            <a:r>
              <a:rPr lang="en-AU" sz="2000" dirty="0">
                <a:effectLst/>
                <a:latin typeface="Arial"/>
                <a:ea typeface="Arial" panose="020B0604020202020204" pitchFamily="34" charset="0"/>
                <a:cs typeface="Arial"/>
              </a:rPr>
              <a:t> to undertake their </a:t>
            </a:r>
            <a:r>
              <a:rPr lang="en-AU" sz="2000" b="1" dirty="0">
                <a:effectLst/>
                <a:latin typeface="Arial"/>
                <a:ea typeface="Arial" panose="020B0604020202020204" pitchFamily="34" charset="0"/>
                <a:cs typeface="Arial"/>
              </a:rPr>
              <a:t>General Practice </a:t>
            </a:r>
            <a:r>
              <a:rPr lang="en-AU" sz="2000" dirty="0">
                <a:effectLst/>
                <a:latin typeface="Arial"/>
                <a:ea typeface="Arial" panose="020B0604020202020204" pitchFamily="34" charset="0"/>
                <a:cs typeface="Arial"/>
              </a:rPr>
              <a:t>and</a:t>
            </a:r>
            <a:br>
              <a:rPr lang="en-AU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AU" sz="2000" b="1" dirty="0">
                <a:effectLst/>
                <a:latin typeface="Arial"/>
                <a:ea typeface="Arial" panose="020B0604020202020204" pitchFamily="34" charset="0"/>
                <a:cs typeface="Arial"/>
              </a:rPr>
              <a:t>Clinical Extension </a:t>
            </a:r>
            <a:r>
              <a:rPr lang="en-AU" sz="2000" dirty="0">
                <a:effectLst/>
                <a:latin typeface="Arial"/>
                <a:ea typeface="Arial" panose="020B0604020202020204" pitchFamily="34" charset="0"/>
                <a:cs typeface="Arial"/>
              </a:rPr>
              <a:t>p</a:t>
            </a:r>
            <a:r>
              <a:rPr lang="en-AU" sz="2000" dirty="0">
                <a:effectLst/>
                <a:latin typeface="Arial"/>
                <a:ea typeface="Calibri"/>
                <a:cs typeface="Arial"/>
              </a:rPr>
              <a:t>lacements back-to-back in the same </a:t>
            </a:r>
            <a:br>
              <a:rPr lang="en-AU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AU" sz="2000" dirty="0">
                <a:effectLst/>
                <a:latin typeface="Arial"/>
                <a:ea typeface="Calibri"/>
                <a:cs typeface="Arial"/>
              </a:rPr>
              <a:t>rural location (e.g. Term 1 &amp; 2, Term 3 &amp; 4).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Students </a:t>
            </a:r>
            <a:r>
              <a:rPr lang="en-AU" sz="2000" dirty="0">
                <a:solidFill>
                  <a:srgbClr val="2B2B2B"/>
                </a:solidFill>
              </a:rPr>
              <a:t>wishing</a:t>
            </a:r>
            <a:r>
              <a:rPr lang="en-AU" sz="2000" dirty="0"/>
              <a:t> to undertake EPP or GPiRL will be provided with financial support for accommodation and rural living expenses. </a:t>
            </a:r>
            <a:endParaRPr lang="en-AU" sz="2000" dirty="0">
              <a:effectLst/>
              <a:latin typeface="Arial"/>
              <a:ea typeface="Calibri"/>
              <a:cs typeface="Arial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Applications will be open from </a:t>
            </a:r>
            <a:r>
              <a:rPr lang="en-US" sz="2000" b="1" spc="-65" dirty="0">
                <a:ea typeface="Calibri"/>
                <a:cs typeface="Arial"/>
              </a:rPr>
              <a:t>6-12 July 2026</a:t>
            </a:r>
            <a:r>
              <a:rPr lang="en-US" sz="2000" b="1" dirty="0"/>
              <a:t>. </a:t>
            </a:r>
            <a:r>
              <a:rPr lang="en-US" sz="2000" dirty="0"/>
              <a:t>Further information</a:t>
            </a:r>
            <a:r>
              <a:rPr lang="en-AU" sz="2000" dirty="0">
                <a:solidFill>
                  <a:srgbClr val="2B2B2B"/>
                </a:solidFill>
              </a:rPr>
              <a:t>, including the application form, can be found here:</a:t>
            </a:r>
            <a:endParaRPr lang="en-AU" sz="2000" dirty="0">
              <a:solidFill>
                <a:srgbClr val="2B2B2B"/>
              </a:solidFill>
              <a:cs typeface="Arial"/>
            </a:endParaRPr>
          </a:p>
          <a:p>
            <a:pPr marL="285750" indent="-285750">
              <a:spcAft>
                <a:spcPts val="600"/>
              </a:spcAft>
              <a:buClr>
                <a:srgbClr val="000000"/>
              </a:buClr>
              <a:buChar char="•"/>
            </a:pPr>
            <a:r>
              <a:rPr lang="en-AU" sz="2000" dirty="0">
                <a:solidFill>
                  <a:srgbClr val="2B2B2B"/>
                </a:solidFill>
                <a:cs typeface="Arial"/>
                <a:hlinkClick r:id="rId5"/>
              </a:rPr>
              <a:t>https://medical-school.uq.edu.au/current-students/doctor-medicine-students/clinical-immersions</a:t>
            </a:r>
            <a:endParaRPr lang="en-AU" sz="2000" dirty="0">
              <a:solidFill>
                <a:srgbClr val="2B2B2B"/>
              </a:solidFill>
              <a:cs typeface="Arial"/>
            </a:endParaRPr>
          </a:p>
          <a:p>
            <a:pPr marL="263525"/>
            <a:endParaRPr lang="en-AU" dirty="0">
              <a:solidFill>
                <a:srgbClr val="2B2B2B"/>
              </a:solidFill>
              <a:highlight>
                <a:srgbClr val="FFFF00"/>
              </a:highlight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70AD1-9756-D3E5-38B0-52EF3151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/>
              <a:t>Extended Placement Program &amp; </a:t>
            </a:r>
            <a:r>
              <a:rPr lang="en-AU" err="1"/>
              <a:t>GPiRL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E1DD-78D0-14DC-AABC-9F43CCA679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3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A3D257-FA89-8203-37F5-0B0DB40F87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C95CB1-EAD5-A988-5411-AF4F646D29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42"/>
          <a:stretch/>
        </p:blipFill>
        <p:spPr>
          <a:xfrm>
            <a:off x="8661478" y="1052736"/>
            <a:ext cx="2998428" cy="249678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B5211E3-F05D-7B7B-02D8-D9198EE84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08748705"/>
      </p:ext>
    </p:extLst>
  </p:cSld>
  <p:clrMapOvr>
    <a:masterClrMapping/>
  </p:clrMapOvr>
  <p:transition advTm="4175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975866"/>
            <a:ext cx="11543456" cy="508918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Special Consideration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44823"/>
            <a:ext cx="11399440" cy="4674347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2100" dirty="0"/>
              <a:t>Circumstances that impact a student's ability to undertake placements at a specific site or in a specific Term Order (i.e. Medical Conditions, Primary Carer Responsibilities).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2100" dirty="0"/>
              <a:t>Not grounds for Special Consideration – accommodation/transport arrangements, financial considerations, family/social events.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ea typeface="Calibri" panose="020F0502020204030204" pitchFamily="34" charset="0"/>
                <a:cs typeface="Arial" panose="020B0604020202020204" pitchFamily="34" charset="0"/>
              </a:rPr>
              <a:t>Applications will be</a:t>
            </a:r>
            <a:r>
              <a:rPr lang="en-US" sz="2100" spc="-65" dirty="0">
                <a:ea typeface="Calibri" panose="020F0502020204030204" pitchFamily="34" charset="0"/>
                <a:cs typeface="Arial" panose="020B0604020202020204" pitchFamily="34" charset="0"/>
              </a:rPr>
              <a:t> open from </a:t>
            </a:r>
            <a:r>
              <a:rPr lang="en-US" sz="2100" b="1" spc="-65" dirty="0">
                <a:ea typeface="Calibri" panose="020F0502020204030204" pitchFamily="34" charset="0"/>
                <a:cs typeface="Arial" panose="020B0604020202020204" pitchFamily="34" charset="0"/>
              </a:rPr>
              <a:t>6-12 July 2026 </a:t>
            </a:r>
            <a:r>
              <a:rPr lang="en-US" sz="2100" spc="-65" dirty="0"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2100" dirty="0">
                <a:ea typeface="Calibri" panose="020F0502020204030204" pitchFamily="34" charset="0"/>
                <a:cs typeface="Arial" panose="020B0604020202020204" pitchFamily="34" charset="0"/>
              </a:rPr>
              <a:t>must</a:t>
            </a:r>
            <a:r>
              <a:rPr lang="en-US" sz="2100" spc="-4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ea typeface="Calibri" panose="020F0502020204030204" pitchFamily="34" charset="0"/>
                <a:cs typeface="Arial" panose="020B0604020202020204" pitchFamily="34" charset="0"/>
              </a:rPr>
              <a:t>be</a:t>
            </a:r>
            <a:r>
              <a:rPr lang="en-US" sz="2100" spc="-6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ea typeface="Calibri" panose="020F0502020204030204" pitchFamily="34" charset="0"/>
                <a:cs typeface="Arial" panose="020B0604020202020204" pitchFamily="34" charset="0"/>
              </a:rPr>
              <a:t>supported</a:t>
            </a:r>
            <a:r>
              <a:rPr lang="en-US" sz="2100" spc="-55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n-US" sz="2100" spc="-6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ea typeface="Calibri" panose="020F0502020204030204" pitchFamily="34" charset="0"/>
                <a:cs typeface="Arial" panose="020B0604020202020204" pitchFamily="34" charset="0"/>
              </a:rPr>
              <a:t>evidence - o</a:t>
            </a:r>
            <a:r>
              <a:rPr lang="en-AU" sz="2100" dirty="0" err="1"/>
              <a:t>utcome</a:t>
            </a:r>
            <a:r>
              <a:rPr lang="en-AU" sz="2100" dirty="0"/>
              <a:t> will be known prior to preferencing.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AU" sz="21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2100" b="1" dirty="0"/>
              <a:t>If you are unsure, apply anyway!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A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Further details about eligibility criteria can be found in the Year 4 Allocation Guidelines: </a:t>
            </a:r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http://me</a:t>
            </a:r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dical-school.uq.edu.au/current-students/doctor-medicine-students/key-guidelines</a:t>
            </a:r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31C9BBC-2E7C-F23A-CCAA-1CB535907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9799240" y="382473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8016140"/>
      </p:ext>
    </p:extLst>
  </p:cSld>
  <p:clrMapOvr>
    <a:masterClrMapping/>
  </p:clrMapOvr>
  <p:transition advTm="3287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11208568" y="6303146"/>
            <a:ext cx="288032" cy="240219"/>
          </a:xfrm>
        </p:spPr>
        <p:txBody>
          <a:bodyPr/>
          <a:lstStyle/>
          <a:p>
            <a:fld id="{E917DE0E-AFB1-41FD-BC35-27DB61CA125F}" type="slidenum">
              <a:rPr lang="en-AU" smtClean="0"/>
              <a:pPr/>
              <a:t>5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69296" y="1304126"/>
            <a:ext cx="8061721" cy="508918"/>
          </a:xfrm>
        </p:spPr>
        <p:txBody>
          <a:bodyPr>
            <a:noAutofit/>
          </a:bodyPr>
          <a:lstStyle/>
          <a:p>
            <a:pPr algn="ctr"/>
            <a:r>
              <a:rPr lang="en-AU" sz="4000" dirty="0"/>
              <a:t>Year 4 Immersion Order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2354759" y="1340768"/>
            <a:ext cx="8061721" cy="205497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1F3A98EE-EBE2-F56B-5A82-4D0A759DB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98CE6E-4E83-8CE5-506E-9F38A2565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357887"/>
              </p:ext>
            </p:extLst>
          </p:nvPr>
        </p:nvGraphicFramePr>
        <p:xfrm>
          <a:off x="1903015" y="2368255"/>
          <a:ext cx="8128002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66544542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8117856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13253568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4048551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0521360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418135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Term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Term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Term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Term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Term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2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PLD Elective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Critical Care+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General Practice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Clinical Extension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PRINT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Critical Care+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PLD Elective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Clinical Extension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General Practice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PRINT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36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General Practice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Clinical Extension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PLD Elective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Critical Care+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PRINT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95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Clinical Extension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General Practice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Critical Care+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PLD Elective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PRINT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840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550046"/>
      </p:ext>
    </p:extLst>
  </p:cSld>
  <p:clrMapOvr>
    <a:masterClrMapping/>
  </p:clrMapOvr>
  <p:transition advTm="134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E678E-A7E7-2C8C-4898-9A4E07AC7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C49B6-1F96-6C2B-0C23-F3AF0D3BC8A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08568" y="6303146"/>
            <a:ext cx="288032" cy="240219"/>
          </a:xfrm>
        </p:spPr>
        <p:txBody>
          <a:bodyPr/>
          <a:lstStyle/>
          <a:p>
            <a:fld id="{E917DE0E-AFB1-41FD-BC35-27DB61CA125F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E6B7FA-C554-4E82-3126-08DF2005E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296" y="1009440"/>
            <a:ext cx="8061721" cy="508918"/>
          </a:xfrm>
        </p:spPr>
        <p:txBody>
          <a:bodyPr>
            <a:noAutofit/>
          </a:bodyPr>
          <a:lstStyle/>
          <a:p>
            <a:pPr algn="ctr"/>
            <a:r>
              <a:rPr lang="en-AU" sz="4000" dirty="0"/>
              <a:t>Clinical Immersion Locations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962F5159-369B-4680-1816-A06797733657}"/>
              </a:ext>
            </a:extLst>
          </p:cNvPr>
          <p:cNvSpPr txBox="1">
            <a:spLocks/>
          </p:cNvSpPr>
          <p:nvPr/>
        </p:nvSpPr>
        <p:spPr>
          <a:xfrm>
            <a:off x="695400" y="2046965"/>
            <a:ext cx="10513168" cy="449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79388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79388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­"/>
              <a:defRPr lang="en-US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79388" algn="l" defTabSz="914400" rtl="0" eaLnBrk="1" latinLnBrk="0" hangingPunct="1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"/>
              <a:defRPr lang="en-US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240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2000" b="1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Students can apply for their immersions to be undertaken at specific locations available withing their Learning Community. See </a:t>
            </a:r>
            <a:r>
              <a:rPr lang="en-AU" sz="20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Clinical Immersion Guidelines</a:t>
            </a:r>
            <a:r>
              <a:rPr lang="en-AU" sz="2000" dirty="0">
                <a:solidFill>
                  <a:srgbClr val="0070C0"/>
                </a:solidFill>
              </a:rPr>
              <a:t> </a:t>
            </a:r>
            <a:r>
              <a:rPr lang="en-AU" sz="2000" dirty="0"/>
              <a:t>for further details.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Clinical immersions will primarily be located within your Learning Community. Where clinical immersion experiences are not available in your Learning Community, they will be scheduled at a facility that offers the appropriate opportunities to meet the learning outcomes.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Students can view the immersion locations offered within each Learning Community here: </a:t>
            </a:r>
            <a:r>
              <a:rPr lang="en-AU" sz="2000" dirty="0">
                <a:solidFill>
                  <a:srgbClr val="00A2C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https://medical-school.uq.edu.au/current-students/doctor-medicine-students/clinical-immersions</a:t>
            </a:r>
            <a:endParaRPr lang="en-AU" sz="2000" dirty="0">
              <a:solidFill>
                <a:srgbClr val="00A2C7"/>
              </a:solidFill>
            </a:endParaRPr>
          </a:p>
          <a:p>
            <a:endParaRPr lang="en-AU" sz="2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D031E32-5B6C-85BC-F5F8-0337DDED46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21019323"/>
      </p:ext>
    </p:extLst>
  </p:cSld>
  <p:clrMapOvr>
    <a:masterClrMapping/>
  </p:clrMapOvr>
  <p:transition advTm="3934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FF5BF-2B70-73CD-36C0-07FE00647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A8DBF-7A51-BDEC-B2FE-952230B4F9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08568" y="6303146"/>
            <a:ext cx="288032" cy="240219"/>
          </a:xfrm>
        </p:spPr>
        <p:txBody>
          <a:bodyPr/>
          <a:lstStyle/>
          <a:p>
            <a:fld id="{E917DE0E-AFB1-41FD-BC35-27DB61CA125F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96DB7CE-11DC-688D-347C-40EAD2F6C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296" y="1009440"/>
            <a:ext cx="8061721" cy="508918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Clinical Extension Pathways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BDB455-C94C-D488-2039-816AC57869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3229" y="2006747"/>
            <a:ext cx="6580992" cy="4113379"/>
          </a:xfrm>
        </p:spPr>
        <p:txBody>
          <a:bodyPr vert="horz" lIns="0" tIns="0" rIns="0" bIns="0" rtlCol="0" anchor="t">
            <a:noAutofit/>
          </a:bodyPr>
          <a:lstStyle/>
          <a:p>
            <a:pPr marL="179705" lvl="1" indent="-179070">
              <a:buClr>
                <a:srgbClr val="000000"/>
              </a:buClr>
            </a:pPr>
            <a:r>
              <a:rPr lang="en-AU" sz="2000" dirty="0">
                <a:cs typeface="Arial"/>
              </a:rPr>
              <a:t>Students are required to undertake their Clinical Extension outside of their Learning Community. </a:t>
            </a:r>
            <a:endParaRPr lang="en-US" sz="2000" dirty="0">
              <a:cs typeface="Arial"/>
            </a:endParaRPr>
          </a:p>
          <a:p>
            <a:pPr marL="179705" lvl="1" indent="-179070" algn="just">
              <a:buClr>
                <a:srgbClr val="000000"/>
              </a:buClr>
            </a:pPr>
            <a:r>
              <a:rPr lang="en-AU" sz="2000" dirty="0">
                <a:cs typeface="Arial"/>
              </a:rPr>
              <a:t>Students can preference from the following pathways -&gt;</a:t>
            </a:r>
            <a:endParaRPr lang="en-AU" sz="2800" dirty="0">
              <a:cs typeface="Arial"/>
            </a:endParaRPr>
          </a:p>
          <a:p>
            <a:pPr marL="179705" lvl="1" indent="-179070"/>
            <a:r>
              <a:rPr lang="en-AU" sz="2000" dirty="0">
                <a:cs typeface="Arial"/>
              </a:rPr>
              <a:t>A minimum of 50% GBCS Domestic students are required to go to a Regional, Rural or Remote location. </a:t>
            </a:r>
          </a:p>
          <a:p>
            <a:pPr marL="179705" lvl="1" indent="-179070">
              <a:buClr>
                <a:srgbClr val="000000"/>
              </a:buClr>
            </a:pPr>
            <a:r>
              <a:rPr lang="en-AU" sz="2000" dirty="0">
                <a:cs typeface="Arial"/>
              </a:rPr>
              <a:t>Accommodation &amp; travel subsidies will be provided for students in Regional, Rural or Remote locations. </a:t>
            </a:r>
          </a:p>
          <a:p>
            <a:pPr marL="179705" lvl="1" indent="-179070" algn="just">
              <a:buClr>
                <a:srgbClr val="000000"/>
              </a:buClr>
            </a:pPr>
            <a:r>
              <a:rPr lang="en-AU" sz="2000" dirty="0">
                <a:cs typeface="Arial"/>
              </a:rPr>
              <a:t>Students can apply for Special Consideration.</a:t>
            </a:r>
          </a:p>
          <a:p>
            <a:pPr marL="179705" lvl="1" indent="-179070">
              <a:buClr>
                <a:srgbClr val="000000"/>
              </a:buClr>
            </a:pPr>
            <a:r>
              <a:rPr lang="en-AU" sz="2000" dirty="0">
                <a:cs typeface="Arial"/>
              </a:rPr>
              <a:t>A list of the available disciplines available at each Learning Community will be available on the website:</a:t>
            </a:r>
            <a:endParaRPr lang="en-US" sz="2000" dirty="0">
              <a:cs typeface="Arial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C596D14-39CE-2476-73DC-7D582E69A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623609"/>
              </p:ext>
            </p:extLst>
          </p:nvPr>
        </p:nvGraphicFramePr>
        <p:xfrm>
          <a:off x="7304221" y="1646398"/>
          <a:ext cx="4055010" cy="4084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5010">
                  <a:extLst>
                    <a:ext uri="{9D8B030D-6E8A-4147-A177-3AD203B41FA5}">
                      <a16:colId xmlns:a16="http://schemas.microsoft.com/office/drawing/2014/main" val="4199256122"/>
                    </a:ext>
                  </a:extLst>
                </a:gridCol>
              </a:tblGrid>
              <a:tr h="375780">
                <a:tc>
                  <a:txBody>
                    <a:bodyPr/>
                    <a:lstStyle/>
                    <a:p>
                      <a:r>
                        <a:rPr lang="en-GB"/>
                        <a:t>Clinical Extension Pathways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5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Rural &amp; Remote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Rockhampton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35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Hervey Bay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44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Bundaberg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18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Toowoomba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46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Central Learning Community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0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South Learning Community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2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North Learning Community</a:t>
                      </a:r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822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West Learning Community</a:t>
                      </a:r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9802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Ochsner Clinical School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5361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DF3F289-D733-297D-09E4-3C72D1DC1E43}"/>
              </a:ext>
            </a:extLst>
          </p:cNvPr>
          <p:cNvSpPr txBox="1"/>
          <p:nvPr/>
        </p:nvSpPr>
        <p:spPr>
          <a:xfrm>
            <a:off x="879764" y="5832763"/>
            <a:ext cx="992447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AU" sz="2000" u="sng">
                <a:solidFill>
                  <a:srgbClr val="51247A"/>
                </a:solidFill>
                <a:cs typeface="Segoe UI"/>
                <a:hlinkClick r:id="rId5"/>
              </a:rPr>
              <a:t>https://medical-school.uq.edu.au/current-students/doctor-medicine-students/clinical-immersions</a:t>
            </a:r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DF1DF68-AC4B-C5E6-65AD-2466EFA61D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9977702" y="5158006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283673"/>
      </p:ext>
    </p:extLst>
  </p:cSld>
  <p:clrMapOvr>
    <a:masterClrMapping/>
  </p:clrMapOvr>
  <p:transition advTm="3294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8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9105" y="1000763"/>
            <a:ext cx="11121136" cy="487107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Swaps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49105" y="1882485"/>
            <a:ext cx="11121136" cy="4550230"/>
          </a:xfrm>
          <a:prstGeom prst="rect">
            <a:avLst/>
          </a:prstGeom>
        </p:spPr>
        <p:txBody>
          <a:bodyPr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One swap per student, following the release of allocations (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25-30 August 2026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Students can swap their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just their Clinical Extension Pathway (with someone in the same Term) or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entire allocation (including Clinical Extension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way)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Application form is available here: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>
              <a:solidFill>
                <a:srgbClr val="2B2B2B"/>
              </a:solidFill>
              <a:cs typeface="Arial"/>
              <a:hlinkClick r:id="rId5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2B2B2B"/>
                </a:solidFill>
                <a:cs typeface="Arial"/>
                <a:hlinkClick r:id="rId6"/>
              </a:rPr>
              <a:t>https://medical-school.uq.edu.au/current-students/doctor-medicine-students/key-guidelines/clinical-immersion-guidelines</a:t>
            </a:r>
            <a:endParaRPr lang="en-AU" dirty="0">
              <a:solidFill>
                <a:srgbClr val="2B2B2B"/>
              </a:solidFill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Both students are eligible and intending to progress to the following year of the MD program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Swapping with a student who is not progressing or is planning to take an IOS is not permitted</a:t>
            </a:r>
          </a:p>
          <a:p>
            <a:pPr marL="0" indent="0">
              <a:buNone/>
            </a:pP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DE839A4-EF49-731D-AA33-C13D08691F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62952910"/>
      </p:ext>
    </p:extLst>
  </p:cSld>
  <p:clrMapOvr>
    <a:masterClrMapping/>
  </p:clrMapOvr>
  <p:transition advTm="4900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039AC0-B4F8-5075-B394-6576D97D82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250" y="1548694"/>
            <a:ext cx="11216986" cy="4631603"/>
          </a:xfrm>
        </p:spPr>
        <p:txBody>
          <a:bodyPr vert="horz" lIns="0" tIns="0" rIns="0" bIns="0" rtlCol="0" anchor="t">
            <a:normAutofit/>
          </a:bodyPr>
          <a:lstStyle/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Students will preference for their specific placement location and discipline within their allocated pathway.</a:t>
            </a:r>
          </a:p>
          <a:p>
            <a:pPr marL="645160" lvl="2" indent="-285750">
              <a:spcBef>
                <a:spcPts val="600"/>
              </a:spcBef>
            </a:pPr>
            <a:r>
              <a:rPr lang="en-AU" dirty="0"/>
              <a:t>GBCS Learning Communities – </a:t>
            </a:r>
            <a:r>
              <a:rPr lang="en-AU" dirty="0" err="1"/>
              <a:t>InPlace</a:t>
            </a:r>
            <a:r>
              <a:rPr lang="en-AU" dirty="0"/>
              <a:t> Preferencing</a:t>
            </a:r>
            <a:endParaRPr lang="en-AU" dirty="0">
              <a:cs typeface="Arial"/>
            </a:endParaRPr>
          </a:p>
          <a:p>
            <a:pPr marL="645160" lvl="2" indent="-285750"/>
            <a:r>
              <a:rPr lang="en-AU" dirty="0"/>
              <a:t>Rural &amp; Remote – </a:t>
            </a:r>
            <a:r>
              <a:rPr lang="en-AU" dirty="0" err="1"/>
              <a:t>InPlace</a:t>
            </a:r>
            <a:r>
              <a:rPr lang="en-AU" dirty="0"/>
              <a:t> Preferencing</a:t>
            </a:r>
            <a:endParaRPr lang="en-AU" dirty="0">
              <a:cs typeface="Arial"/>
            </a:endParaRPr>
          </a:p>
          <a:p>
            <a:pPr marL="645160" lvl="2" indent="-285750"/>
            <a:r>
              <a:rPr lang="en-AU" dirty="0"/>
              <a:t>RCS Learning Communities – arranged locally</a:t>
            </a:r>
            <a:endParaRPr lang="en-AU" dirty="0">
              <a:cs typeface="Arial"/>
            </a:endParaRPr>
          </a:p>
          <a:p>
            <a:pPr marL="645160" lvl="2" indent="-285750"/>
            <a:r>
              <a:rPr lang="en-AU" dirty="0"/>
              <a:t>OCS – arranged locally</a:t>
            </a:r>
            <a:endParaRPr lang="en-AU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There is a summary of the placements typically available at each Learning Community on the Placements website:</a:t>
            </a:r>
            <a:r>
              <a:rPr lang="en-AU" dirty="0">
                <a:ea typeface="+mn-lt"/>
                <a:cs typeface="+mn-lt"/>
              </a:rPr>
              <a:t> </a:t>
            </a:r>
            <a:r>
              <a:rPr lang="en-AU" dirty="0">
                <a:solidFill>
                  <a:srgbClr val="7030A0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https://medical-school.uq.edu.au/current-students/doctor-medicine-students/clinical-immersions</a:t>
            </a:r>
            <a:r>
              <a:rPr lang="en-AU" dirty="0">
                <a:solidFill>
                  <a:srgbClr val="7030A0"/>
                </a:solidFill>
                <a:ea typeface="+mn-lt"/>
                <a:cs typeface="+mn-lt"/>
              </a:rPr>
              <a:t> </a:t>
            </a:r>
          </a:p>
          <a:p>
            <a:pPr marL="263525"/>
            <a:br>
              <a:rPr lang="en-AU" dirty="0"/>
            </a:br>
            <a:br>
              <a:rPr lang="en-AU" dirty="0"/>
            </a:br>
            <a:endParaRPr lang="en-AU" dirty="0">
              <a:cs typeface="Arial"/>
            </a:endParaRPr>
          </a:p>
          <a:p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FD00EB-451B-19CB-E80D-59210016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Clinical Extension – Location &amp; Discipline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2D035-3E77-AC22-3AB8-F884D483CA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9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5E999-5D21-D7F1-5020-E95565A972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64221C2-71D4-2126-32E9-B6C154CD6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67324"/>
              </p:ext>
            </p:extLst>
          </p:nvPr>
        </p:nvGraphicFramePr>
        <p:xfrm>
          <a:off x="2032000" y="5434424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8865712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45458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Preferencing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Allocation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95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7-13 September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21 September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10376"/>
                  </a:ext>
                </a:extLst>
              </a:tr>
            </a:tbl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C5FAA53-FD16-E521-D9DE-81DDD357F5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78059979"/>
      </p:ext>
    </p:extLst>
  </p:cSld>
  <p:clrMapOvr>
    <a:masterClrMapping/>
  </p:clrMapOvr>
  <p:transition advTm="311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6B18-B4E6-8F9F-AA9D-D832A5C6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B55A4C-FF06-DA6F-CE62-D6B3444037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Students will preference for their specific placement location as follows:</a:t>
            </a:r>
          </a:p>
          <a:p>
            <a:pPr marL="285750" indent="-285750">
              <a:buClr>
                <a:srgbClr val="000000"/>
              </a:buClr>
              <a:buChar char="•"/>
              <a:tabLst>
                <a:tab pos="268288" algn="l"/>
              </a:tabLst>
            </a:pPr>
            <a:endParaRPr lang="en-AU" dirty="0">
              <a:solidFill>
                <a:srgbClr val="000000"/>
              </a:solidFill>
              <a:cs typeface="Arial"/>
            </a:endParaRPr>
          </a:p>
          <a:p>
            <a:pPr marL="645160" lvl="2" indent="-285750">
              <a:tabLst>
                <a:tab pos="268288" algn="l"/>
              </a:tabLst>
            </a:pPr>
            <a:r>
              <a:rPr lang="en-AU" b="1" dirty="0">
                <a:solidFill>
                  <a:srgbClr val="000000"/>
                </a:solidFill>
                <a:cs typeface="Arial"/>
              </a:rPr>
              <a:t>RCS</a:t>
            </a:r>
            <a:r>
              <a:rPr lang="en-AU" dirty="0">
                <a:solidFill>
                  <a:srgbClr val="000000"/>
                </a:solidFill>
                <a:cs typeface="Arial"/>
              </a:rPr>
              <a:t> </a:t>
            </a:r>
            <a:r>
              <a:rPr lang="en-AU" b="0" dirty="0">
                <a:solidFill>
                  <a:srgbClr val="000000"/>
                </a:solidFill>
                <a:cs typeface="Arial"/>
              </a:rPr>
              <a:t>students will preference / be allocated to a GP Practice by their Learning Community</a:t>
            </a:r>
          </a:p>
          <a:p>
            <a:pPr marL="645160" lvl="2" indent="-285750">
              <a:tabLst>
                <a:tab pos="268288" algn="l"/>
              </a:tabLst>
            </a:pPr>
            <a:r>
              <a:rPr lang="en-AU" b="1" dirty="0">
                <a:solidFill>
                  <a:srgbClr val="000000"/>
                </a:solidFill>
                <a:cs typeface="Arial"/>
              </a:rPr>
              <a:t>GBCS</a:t>
            </a:r>
            <a:r>
              <a:rPr lang="en-AU" dirty="0">
                <a:solidFill>
                  <a:srgbClr val="000000"/>
                </a:solidFill>
                <a:cs typeface="Arial"/>
              </a:rPr>
              <a:t> </a:t>
            </a:r>
            <a:r>
              <a:rPr lang="en-AU" b="0" dirty="0">
                <a:solidFill>
                  <a:srgbClr val="000000"/>
                </a:solidFill>
                <a:cs typeface="Arial"/>
              </a:rPr>
              <a:t>students will preference via </a:t>
            </a:r>
            <a:r>
              <a:rPr lang="en-AU" b="0" dirty="0" err="1">
                <a:solidFill>
                  <a:srgbClr val="000000"/>
                </a:solidFill>
                <a:cs typeface="Arial"/>
              </a:rPr>
              <a:t>InPlace</a:t>
            </a:r>
            <a:endParaRPr lang="en-US" b="0" dirty="0">
              <a:solidFill>
                <a:srgbClr val="51247A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spcBef>
                <a:spcPts val="600"/>
              </a:spcBef>
              <a:buFont typeface="Arial,Sans-Serif" panose="020B0604020202020204" pitchFamily="34" charset="0"/>
              <a:buChar char="•"/>
            </a:pPr>
            <a:r>
              <a:rPr lang="en-AU" b="1" dirty="0" err="1">
                <a:solidFill>
                  <a:srgbClr val="000000"/>
                </a:solidFill>
                <a:cs typeface="Arial"/>
              </a:rPr>
              <a:t>GPiRL</a:t>
            </a:r>
            <a:r>
              <a:rPr lang="en-AU" b="1" dirty="0">
                <a:solidFill>
                  <a:srgbClr val="000000"/>
                </a:solidFill>
                <a:cs typeface="Arial"/>
              </a:rPr>
              <a:t> &amp; EPP</a:t>
            </a:r>
            <a:r>
              <a:rPr lang="en-AU" dirty="0">
                <a:solidFill>
                  <a:srgbClr val="000000"/>
                </a:solidFill>
                <a:cs typeface="Arial"/>
              </a:rPr>
              <a:t> placements will be allocated during the EOI process </a:t>
            </a:r>
            <a:endParaRPr lang="en-AU" sz="1800" b="0" dirty="0">
              <a:solidFill>
                <a:srgbClr val="000000"/>
              </a:solidFill>
              <a:cs typeface="Arial"/>
            </a:endParaRPr>
          </a:p>
          <a:p>
            <a:pPr marL="263525"/>
            <a:br>
              <a:rPr lang="en-AU" dirty="0"/>
            </a:br>
            <a:br>
              <a:rPr lang="en-AU" dirty="0"/>
            </a:br>
            <a:endParaRPr lang="en-AU" dirty="0"/>
          </a:p>
          <a:p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8C85F7-23ED-2F2E-7583-31FCAA1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General Practice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72298-0D36-5197-32C8-54832510EB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10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E0BBF-292E-9444-7E0E-01BEC92859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BB1189-BBC8-B838-ED20-2113B7322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715559"/>
              </p:ext>
            </p:extLst>
          </p:nvPr>
        </p:nvGraphicFramePr>
        <p:xfrm>
          <a:off x="1487488" y="4547464"/>
          <a:ext cx="8932439" cy="1274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31460941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1845981944"/>
                    </a:ext>
                  </a:extLst>
                </a:gridCol>
                <a:gridCol w="3459831">
                  <a:extLst>
                    <a:ext uri="{9D8B030D-6E8A-4147-A177-3AD203B41FA5}">
                      <a16:colId xmlns:a16="http://schemas.microsoft.com/office/drawing/2014/main" val="3594429032"/>
                    </a:ext>
                  </a:extLst>
                </a:gridCol>
              </a:tblGrid>
              <a:tr h="331201"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Preferencing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Allocations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283957"/>
                  </a:ext>
                </a:extLst>
              </a:tr>
              <a:tr h="4541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/>
                        <a:t>Term 1 &amp;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28 Sept – 4 Oct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19 October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49378"/>
                  </a:ext>
                </a:extLst>
              </a:tr>
              <a:tr h="4541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/>
                        <a:t>Term 3 &amp;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29 Mar – 4 Apr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19 April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9549"/>
                  </a:ext>
                </a:extLst>
              </a:tr>
            </a:tbl>
          </a:graphicData>
        </a:graphic>
      </p:graphicFrame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28967739-8833-22EE-A39D-5765A541AC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2877662"/>
      </p:ext>
    </p:extLst>
  </p:cSld>
  <p:clrMapOvr>
    <a:masterClrMapping/>
  </p:clrMapOvr>
  <p:transition advTm="3814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3392" y="1070258"/>
            <a:ext cx="11255424" cy="508918"/>
          </a:xfrm>
        </p:spPr>
        <p:txBody>
          <a:bodyPr/>
          <a:lstStyle/>
          <a:p>
            <a:r>
              <a:rPr lang="en-AU"/>
              <a:t>PLD Elective – Self Arranged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626794" y="1581675"/>
            <a:ext cx="11255424" cy="35114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U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Students are also able to undertake a self-arranged elective placement somewhere other than a UQ Learning Community and are responsible for sourcing, funding and arranging their own placement.</a:t>
            </a:r>
            <a:endParaRPr lang="en-AU" dirty="0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Applications are due at least </a:t>
            </a:r>
            <a:r>
              <a:rPr lang="en-AU" b="1" dirty="0"/>
              <a:t>12 weeks prior </a:t>
            </a:r>
            <a:r>
              <a:rPr lang="en-AU" dirty="0"/>
              <a:t>to commencement of your Elective Term. This ensures enough time to get the appropriate approvals, and ensure a Student Placement Agreement (SPA) is in place.</a:t>
            </a:r>
            <a:endParaRPr lang="en-AU" dirty="0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Students should </a:t>
            </a:r>
            <a:r>
              <a:rPr lang="en-AU" b="1" dirty="0"/>
              <a:t>not</a:t>
            </a:r>
            <a:r>
              <a:rPr lang="en-AU" dirty="0"/>
              <a:t> make travel arrangements until final approval has been received.</a:t>
            </a:r>
            <a:endParaRPr lang="en-AU" dirty="0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Application details can be found on the website, along with information on where past students have secured their electives:</a:t>
            </a:r>
            <a:endParaRPr lang="en-AU" i="1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AU" dirty="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AU" dirty="0">
                <a:ea typeface="+mn-lt"/>
                <a:cs typeface="+mn-lt"/>
                <a:hlinkClick r:id="rId5"/>
              </a:rPr>
              <a:t>https://medical-school.uq.edu.au/current-students/doctor-medicine-students/clinical-immersions/elective-personalised-learning-development-term</a:t>
            </a:r>
            <a:r>
              <a:rPr lang="en-AU" dirty="0">
                <a:ea typeface="+mn-lt"/>
                <a:cs typeface="+mn-lt"/>
              </a:rPr>
              <a:t> </a:t>
            </a:r>
            <a:br>
              <a:rPr lang="en-AU" dirty="0"/>
            </a:br>
            <a:br>
              <a:rPr lang="en-AU" i="1" dirty="0"/>
            </a:br>
            <a:br>
              <a:rPr lang="en-AU" dirty="0"/>
            </a:br>
            <a:endParaRPr lang="en-AU" i="1" dirty="0">
              <a:cs typeface="Arial"/>
            </a:endParaRPr>
          </a:p>
          <a:p>
            <a:pPr marL="0" indent="0">
              <a:buNone/>
            </a:pPr>
            <a:endParaRPr lang="en-AU" sz="1600" dirty="0"/>
          </a:p>
          <a:p>
            <a:r>
              <a:rPr lang="en-AU" sz="1600" dirty="0"/>
              <a:t>				</a:t>
            </a:r>
            <a:endParaRPr lang="en-AU" sz="1600" dirty="0">
              <a:cs typeface="Arial"/>
            </a:endParaRPr>
          </a:p>
          <a:p>
            <a:pPr marL="0" indent="0">
              <a:buNone/>
            </a:pP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23392" y="5787742"/>
            <a:ext cx="1082337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b="1" i="1" dirty="0">
                <a:solidFill>
                  <a:srgbClr val="FF0000"/>
                </a:solidFill>
              </a:rPr>
              <a:t>Note! </a:t>
            </a:r>
            <a:r>
              <a:rPr lang="en-AU" i="1" dirty="0"/>
              <a:t>If a student is not allocated to a placement 4 weeks prior to commencement of their Elective Term, they will be required to select one of the remaining UQ opportunities.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5C4F3C4-3DAE-67B9-3E8B-E48C5D880A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323884" y="296017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4828283"/>
      </p:ext>
    </p:extLst>
  </p:cSld>
  <p:clrMapOvr>
    <a:masterClrMapping/>
  </p:clrMapOvr>
  <p:transition advTm="5200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7EBBF-E36D-B438-5F46-B4ABC18C1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6C6ED-BAEB-E753-CC2D-B8A0922B94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12</a:t>
            </a:fld>
            <a:endParaRPr lang="en-AU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7A14D14D-2855-B457-0C0F-AA8FD7E1188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5324" y="917131"/>
            <a:ext cx="11089232" cy="438762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endParaRPr lang="en-AU" dirty="0"/>
          </a:p>
          <a:p>
            <a:pPr marL="0" indent="0">
              <a:spcBef>
                <a:spcPts val="1200"/>
              </a:spcBef>
              <a:buNone/>
            </a:pPr>
            <a:endParaRPr lang="en-AU" b="1" dirty="0"/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b="1" dirty="0"/>
              <a:t>EOI</a:t>
            </a:r>
            <a:r>
              <a:rPr lang="en-AU" dirty="0"/>
              <a:t> – Ochsner/UQ-affiliated GP locations, apply up to 12 weeks prior.</a:t>
            </a:r>
            <a:endParaRPr lang="en-AU" dirty="0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b="1" dirty="0"/>
              <a:t>Preferencing</a:t>
            </a:r>
            <a:r>
              <a:rPr lang="en-AU" dirty="0"/>
              <a:t> – UQ Learning Communities, preference via </a:t>
            </a:r>
            <a:r>
              <a:rPr lang="en-AU" dirty="0" err="1"/>
              <a:t>InPlace</a:t>
            </a:r>
            <a:r>
              <a:rPr lang="en-AU" dirty="0"/>
              <a:t> 8 weeks prior: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You can find a tentative list of available UQ Elective immersion on the website: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Char char="•"/>
            </a:pPr>
            <a:r>
              <a:rPr lang="en-AU" dirty="0">
                <a:ea typeface="+mn-lt"/>
                <a:cs typeface="+mn-lt"/>
                <a:hlinkClick r:id="rId5"/>
              </a:rPr>
              <a:t>https://medical-school.uq.edu.au/current-students/doctor-medicine-students/clinical-immersions/elective-personal-learning-development-term</a:t>
            </a:r>
            <a:r>
              <a:rPr lang="en-AU" dirty="0">
                <a:ea typeface="+mn-lt"/>
                <a:cs typeface="+mn-lt"/>
              </a:rPr>
              <a:t> </a:t>
            </a:r>
            <a:endParaRPr lang="en-AU" dirty="0"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b="1" dirty="0">
              <a:solidFill>
                <a:srgbClr val="FF0000"/>
              </a:solidFill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FF0000"/>
                </a:solidFill>
              </a:rPr>
              <a:t>Note! </a:t>
            </a:r>
            <a:r>
              <a:rPr lang="en-AU" dirty="0"/>
              <a:t>UQ Electives are to be taken in their entirety and cannot be split.</a:t>
            </a:r>
            <a:endParaRPr lang="en-AU" dirty="0">
              <a:cs typeface="Arial"/>
            </a:endParaRPr>
          </a:p>
          <a:p>
            <a:pPr marL="0" indent="0">
              <a:buNone/>
            </a:pPr>
            <a:br>
              <a:rPr lang="en-AU" dirty="0"/>
            </a:br>
            <a:endParaRPr lang="en-AU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5B0BF9D-8C8E-A04C-7FC1-3D0578844AA5}"/>
              </a:ext>
            </a:extLst>
          </p:cNvPr>
          <p:cNvSpPr txBox="1">
            <a:spLocks/>
          </p:cNvSpPr>
          <p:nvPr/>
        </p:nvSpPr>
        <p:spPr>
          <a:xfrm>
            <a:off x="695326" y="1052736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PLD Elective – UQ Learning Community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EB5F2A-D022-D388-9CE0-1F46CFA295A8}"/>
              </a:ext>
            </a:extLst>
          </p:cNvPr>
          <p:cNvSpPr txBox="1"/>
          <p:nvPr/>
        </p:nvSpPr>
        <p:spPr>
          <a:xfrm>
            <a:off x="3083814" y="2859276"/>
            <a:ext cx="7184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tps://medical-school.uq.edu.au/key-dates</a:t>
            </a:r>
            <a:endParaRPr lang="en-AU" dirty="0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4DE2D75A-D9CE-7EF7-010C-CEB4B832A7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3688394"/>
      </p:ext>
    </p:extLst>
  </p:cSld>
  <p:clrMapOvr>
    <a:masterClrMapping/>
  </p:clrMapOvr>
  <p:transition advTm="573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ED89-F194-E772-8E65-CA240A586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65B38-710B-BDF2-7990-2AD4BEED495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13</a:t>
            </a:fld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9BBFAE-1AA1-FB7A-262E-D746B2BD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32" y="1124744"/>
            <a:ext cx="11121136" cy="487107"/>
          </a:xfrm>
        </p:spPr>
        <p:txBody>
          <a:bodyPr>
            <a:noAutofit/>
          </a:bodyPr>
          <a:lstStyle/>
          <a:p>
            <a:r>
              <a:rPr lang="en-AU" sz="4000" dirty="0"/>
              <a:t>PRINT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FCE970-08C8-4D6F-9B1D-019BA029CAC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5432" y="1968941"/>
            <a:ext cx="11121136" cy="45502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"/>
                <a:cs typeface="Arial"/>
              </a:rPr>
              <a:t>Students can express interest to be placed at their: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645750" lvl="2" indent="-28575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cs typeface="Arial"/>
              </a:rPr>
              <a:t>Internship Location (if it is a UQ affiliated hospital)</a:t>
            </a:r>
          </a:p>
          <a:p>
            <a:pPr marL="645750" lvl="2" indent="-28575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cs typeface="Arial"/>
              </a:rPr>
              <a:t>Ochsner Clinical School (</a:t>
            </a:r>
            <a:r>
              <a:rPr lang="en-AU" dirty="0"/>
              <a:t>if you have passed USMLE Step 1 and Step 2 CK)</a:t>
            </a:r>
            <a:endParaRPr lang="en-US" dirty="0"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Once internships are released, EOI placements will be allocated, if available.</a:t>
            </a:r>
            <a:endParaRPr lang="en-AU" dirty="0"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Arial"/>
                <a:cs typeface="Arial"/>
              </a:rPr>
              <a:t>All other students will be allocated to an immersion location within their Clinical School.</a:t>
            </a:r>
            <a:endParaRPr lang="en-AU" dirty="0"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B342B96-D672-951F-C210-924506EB73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60841720"/>
      </p:ext>
    </p:extLst>
  </p:cSld>
  <p:clrMapOvr>
    <a:masterClrMapping/>
  </p:clrMapOvr>
  <p:transition advTm="3027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14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47528" y="1268760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en-AU" sz="4000"/>
              <a:t>Timeline – Onshore Students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13559"/>
              </p:ext>
            </p:extLst>
          </p:nvPr>
        </p:nvGraphicFramePr>
        <p:xfrm>
          <a:off x="1546996" y="2370989"/>
          <a:ext cx="9098007" cy="3096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1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420"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bg1"/>
                          </a:solidFill>
                          <a:latin typeface="+mn-lt"/>
                        </a:rPr>
                        <a:t>Task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>
                          <a:solidFill>
                            <a:schemeClr val="bg1"/>
                          </a:solidFill>
                          <a:latin typeface="+mn-lt"/>
                        </a:rPr>
                        <a:t>Dates (2026)</a:t>
                      </a:r>
                      <a:endParaRPr lang="en-AU" sz="1600" dirty="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latin typeface="+mn-lt"/>
                        </a:rPr>
                        <a:t>Special Consideration Process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spc="-65" dirty="0">
                          <a:ea typeface="Calibri"/>
                          <a:cs typeface="Arial"/>
                        </a:rPr>
                        <a:t>6-12 July</a:t>
                      </a:r>
                      <a:endParaRPr lang="en-AU" sz="14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0714417"/>
                  </a:ext>
                </a:extLst>
              </a:tr>
              <a:tr h="442420">
                <a:tc>
                  <a:txBody>
                    <a:bodyPr/>
                    <a:lstStyle/>
                    <a:p>
                      <a:r>
                        <a:rPr lang="en-AU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Applications for Extended Placement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spc="-65" dirty="0">
                          <a:ea typeface="Calibri"/>
                          <a:cs typeface="Arial"/>
                        </a:rPr>
                        <a:t>6-12 July</a:t>
                      </a:r>
                      <a:endParaRPr lang="en-AU" sz="14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420">
                <a:tc>
                  <a:txBody>
                    <a:bodyPr/>
                    <a:lstStyle/>
                    <a:p>
                      <a:r>
                        <a:rPr lang="en-AU" sz="1600"/>
                        <a:t>Preferencing for Term Order &amp; Clinical Extension Pathway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/>
                          </a:solidFill>
                          <a:latin typeface="+mn-lt"/>
                        </a:rPr>
                        <a:t>3-9 August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420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/>
                          </a:solidFill>
                          <a:latin typeface="+mn-lt"/>
                        </a:rPr>
                        <a:t>Release of </a:t>
                      </a:r>
                      <a:r>
                        <a:rPr lang="en-AU" sz="1600" b="0" u="none">
                          <a:solidFill>
                            <a:schemeClr val="tx1"/>
                          </a:solidFill>
                          <a:latin typeface="+mn-lt"/>
                        </a:rPr>
                        <a:t>allocations to students</a:t>
                      </a:r>
                      <a:endParaRPr lang="en-AU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/>
                          </a:solidFill>
                          <a:latin typeface="+mn-lt"/>
                        </a:rPr>
                        <a:t>24 August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420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/>
                          </a:solidFill>
                          <a:latin typeface="+mn-lt"/>
                        </a:rPr>
                        <a:t>Students apply</a:t>
                      </a:r>
                      <a:r>
                        <a:rPr lang="en-AU" sz="1600" baseline="0">
                          <a:solidFill>
                            <a:schemeClr val="tx1"/>
                          </a:solidFill>
                          <a:latin typeface="+mn-lt"/>
                        </a:rPr>
                        <a:t> for placement swaps</a:t>
                      </a:r>
                      <a:endParaRPr lang="en-AU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/>
                          </a:solidFill>
                          <a:latin typeface="+mn-lt"/>
                        </a:rPr>
                        <a:t>25-30 August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420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/>
                          </a:solidFill>
                          <a:latin typeface="+mn-lt"/>
                        </a:rPr>
                        <a:t>Placement swap outcomes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/>
                          </a:solidFill>
                          <a:latin typeface="+mn-lt"/>
                        </a:rPr>
                        <a:t>31 August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49364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37A5229-9239-56DE-9A61-E1BE4E88C7CC}"/>
              </a:ext>
            </a:extLst>
          </p:cNvPr>
          <p:cNvSpPr txBox="1"/>
          <p:nvPr/>
        </p:nvSpPr>
        <p:spPr>
          <a:xfrm>
            <a:off x="1744105" y="5994095"/>
            <a:ext cx="10043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>
              <a:spcAft>
                <a:spcPts val="4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Timeline, Block &amp; Preferencing Dates: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tps://medical-school.uq.edu.au/key-dates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0B6B149-72B8-9224-E89C-AA606A722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753486"/>
      </p:ext>
    </p:extLst>
  </p:cSld>
  <p:clrMapOvr>
    <a:masterClrMapping/>
  </p:clrMapOvr>
  <p:transition advTm="1701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15</a:t>
            </a:fld>
            <a:endParaRPr lang="en-AU"/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1889112" y="1588532"/>
            <a:ext cx="8229600" cy="482453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br>
              <a:rPr lang="en-AU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400">
                <a:latin typeface="Arial" panose="020B0604020202020204" pitchFamily="34" charset="0"/>
                <a:cs typeface="Arial" panose="020B0604020202020204" pitchFamily="34" charset="0"/>
              </a:rPr>
              <a:t>Logging into </a:t>
            </a:r>
            <a:r>
              <a:rPr lang="en-AU" sz="2400" i="1" err="1">
                <a:latin typeface="Arial" panose="020B0604020202020204" pitchFamily="34" charset="0"/>
                <a:cs typeface="Arial" panose="020B0604020202020204" pitchFamily="34" charset="0"/>
              </a:rPr>
              <a:t>InPlace</a:t>
            </a:r>
            <a:r>
              <a:rPr lang="en-AU" sz="2400" b="1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AU" sz="2400" b="1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https://placements.uq.edu.au/</a:t>
            </a: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 b="1" u="sng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16" y="2780928"/>
            <a:ext cx="6728592" cy="331614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11245080" cy="751820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The Placements System - </a:t>
            </a:r>
            <a:r>
              <a:rPr lang="en-AU" sz="4000" err="1"/>
              <a:t>InPlace</a:t>
            </a:r>
            <a:endParaRPr lang="en-AU" sz="4000"/>
          </a:p>
        </p:txBody>
      </p:sp>
    </p:spTree>
    <p:extLst>
      <p:ext uri="{BB962C8B-B14F-4D97-AF65-F5344CB8AC3E}">
        <p14:creationId xmlns:p14="http://schemas.microsoft.com/office/powerpoint/2010/main" val="6807052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16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88189" y="964526"/>
            <a:ext cx="8229600" cy="508918"/>
          </a:xfrm>
        </p:spPr>
        <p:txBody>
          <a:bodyPr>
            <a:noAutofit/>
          </a:bodyPr>
          <a:lstStyle/>
          <a:p>
            <a:pPr algn="ctr"/>
            <a:r>
              <a:rPr lang="en-AU" sz="4000" err="1"/>
              <a:t>Preferencing</a:t>
            </a:r>
            <a:endParaRPr lang="en-AU" sz="4000"/>
          </a:p>
        </p:txBody>
      </p:sp>
      <p:sp>
        <p:nvSpPr>
          <p:cNvPr id="10" name="TextBox 9"/>
          <p:cNvSpPr txBox="1"/>
          <p:nvPr/>
        </p:nvSpPr>
        <p:spPr>
          <a:xfrm>
            <a:off x="8797653" y="3518779"/>
            <a:ext cx="2240272" cy="12003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/>
              <a:t>This will appear on your ‘To Do’ list once </a:t>
            </a:r>
            <a:r>
              <a:rPr lang="en-AU" err="1"/>
              <a:t>preferencing</a:t>
            </a:r>
            <a:r>
              <a:rPr lang="en-AU"/>
              <a:t> has opened.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273945" y="4097545"/>
            <a:ext cx="4320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95600" y="5301208"/>
            <a:ext cx="9361040" cy="92333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dirty="0"/>
              <a:t>Agency/Provider Preferences </a:t>
            </a:r>
            <a:r>
              <a:rPr lang="en-AU" b="1" dirty="0"/>
              <a:t>=</a:t>
            </a:r>
            <a:r>
              <a:rPr lang="en-AU" dirty="0"/>
              <a:t> Clinical Extension Pathway</a:t>
            </a:r>
          </a:p>
          <a:p>
            <a:endParaRPr lang="en-AU" dirty="0"/>
          </a:p>
          <a:p>
            <a:r>
              <a:rPr lang="en-AU" dirty="0"/>
              <a:t>Placement Block Preferences </a:t>
            </a:r>
            <a:r>
              <a:rPr lang="en-AU" b="1" dirty="0"/>
              <a:t>= </a:t>
            </a:r>
            <a:r>
              <a:rPr lang="en-AU" dirty="0"/>
              <a:t>Immersion Order (which will determine Elective Term)</a:t>
            </a:r>
            <a:endParaRPr lang="en-AU" dirty="0"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97046" y="1960376"/>
            <a:ext cx="6693150" cy="2942902"/>
            <a:chOff x="1688189" y="1916833"/>
            <a:chExt cx="6693150" cy="294290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r="2937" b="32129"/>
            <a:stretch/>
          </p:blipFill>
          <p:spPr>
            <a:xfrm>
              <a:off x="1688189" y="1916833"/>
              <a:ext cx="6693150" cy="273630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5"/>
            <a:srcRect t="36228" r="2937" b="31622"/>
            <a:stretch/>
          </p:blipFill>
          <p:spPr>
            <a:xfrm>
              <a:off x="1688189" y="2740212"/>
              <a:ext cx="6693150" cy="129614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/>
            <a:srcRect t="68681" r="2937" b="955"/>
            <a:stretch/>
          </p:blipFill>
          <p:spPr>
            <a:xfrm>
              <a:off x="1688189" y="3459596"/>
              <a:ext cx="6693150" cy="1224136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1720801" y="3378153"/>
              <a:ext cx="6553144" cy="148158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9" name="Shape 382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1653061" y="5372521"/>
            <a:ext cx="519974" cy="72565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DBDC615-E1C7-AA49-D175-9339A8E2E6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9595104" y="1159115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0045340"/>
      </p:ext>
    </p:extLst>
  </p:cSld>
  <p:clrMapOvr>
    <a:masterClrMapping/>
  </p:clrMapOvr>
  <p:transition advTm="2982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17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99456" y="1142477"/>
            <a:ext cx="9649072" cy="508918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Clinical Extension Pathway Preferencing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935691" y="2060848"/>
            <a:ext cx="10560909" cy="1062326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AU" sz="720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AU" sz="7200" i="1">
                <a:latin typeface="Arial" panose="020B0604020202020204" pitchFamily="34" charset="0"/>
                <a:cs typeface="Arial" panose="020B0604020202020204" pitchFamily="34" charset="0"/>
              </a:rPr>
              <a:t>Placements </a:t>
            </a:r>
            <a:r>
              <a:rPr lang="en-AU" sz="7200">
                <a:latin typeface="Arial" panose="020B0604020202020204" pitchFamily="34" charset="0"/>
                <a:cs typeface="Arial" panose="020B0604020202020204" pitchFamily="34" charset="0"/>
              </a:rPr>
              <a:t>system, each pathway is represented by a placeholder:</a:t>
            </a: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AU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DE1485-2C43-563D-DF15-6222A678E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962287"/>
              </p:ext>
            </p:extLst>
          </p:nvPr>
        </p:nvGraphicFramePr>
        <p:xfrm>
          <a:off x="935691" y="2708920"/>
          <a:ext cx="9984844" cy="30729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00269">
                  <a:extLst>
                    <a:ext uri="{9D8B030D-6E8A-4147-A177-3AD203B41FA5}">
                      <a16:colId xmlns:a16="http://schemas.microsoft.com/office/drawing/2014/main" val="2582993745"/>
                    </a:ext>
                  </a:extLst>
                </a:gridCol>
                <a:gridCol w="5184575">
                  <a:extLst>
                    <a:ext uri="{9D8B030D-6E8A-4147-A177-3AD203B41FA5}">
                      <a16:colId xmlns:a16="http://schemas.microsoft.com/office/drawing/2014/main" val="293298254"/>
                    </a:ext>
                  </a:extLst>
                </a:gridCol>
              </a:tblGrid>
              <a:tr h="6145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(Ochsner)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(Rural)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1958713"/>
                  </a:ext>
                </a:extLst>
              </a:tr>
              <a:tr h="6145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(South LC)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(Rockhampton)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8537821"/>
                  </a:ext>
                </a:extLst>
              </a:tr>
              <a:tr h="6145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(North LC)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(Toowoomba)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359017"/>
                  </a:ext>
                </a:extLst>
              </a:tr>
              <a:tr h="6145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(Central LC)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(Bundaberg)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80473456"/>
                  </a:ext>
                </a:extLst>
              </a:tr>
              <a:tr h="614583"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(West LC)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Placeholder - Clinical Extension (Hervey Bay)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2136349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C126E36-4D05-AA26-273F-2A489B1B2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9727233" y="113311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67773664"/>
      </p:ext>
    </p:extLst>
  </p:cSld>
  <p:clrMapOvr>
    <a:masterClrMapping/>
  </p:clrMapOvr>
  <p:transition advTm="1558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24186" y="2262808"/>
            <a:ext cx="4968552" cy="3139321"/>
          </a:xfrm>
          <a:prstGeom prst="rect">
            <a:avLst/>
          </a:prstGeom>
          <a:noFill/>
          <a:ln w="19050">
            <a:solidFill>
              <a:srgbClr val="3B2291"/>
            </a:solidFill>
          </a:ln>
        </p:spPr>
        <p:txBody>
          <a:bodyPr wrap="square" rtlCol="0">
            <a:spAutoFit/>
          </a:bodyPr>
          <a:lstStyle/>
          <a:p>
            <a:r>
              <a:rPr lang="en-AU"/>
              <a:t>Once you’ve clicked the Agency Preferences link this screen will appear.</a:t>
            </a:r>
          </a:p>
          <a:p>
            <a:endParaRPr lang="en-AU"/>
          </a:p>
          <a:p>
            <a:pPr marL="228600" indent="-228600">
              <a:buAutoNum type="arabicPeriod"/>
            </a:pPr>
            <a:r>
              <a:rPr lang="en-AU"/>
              <a:t>Select </a:t>
            </a:r>
            <a:r>
              <a:rPr lang="en-AU" b="1"/>
              <a:t>ALL</a:t>
            </a:r>
            <a:r>
              <a:rPr lang="en-AU"/>
              <a:t> items displayed by clicking the blue ticks</a:t>
            </a:r>
          </a:p>
          <a:p>
            <a:pPr marL="228600" indent="-228600">
              <a:buAutoNum type="arabicPeriod"/>
            </a:pPr>
            <a:endParaRPr lang="en-AU"/>
          </a:p>
          <a:p>
            <a:pPr marL="228600" indent="-228600">
              <a:buAutoNum type="arabicPeriod"/>
            </a:pPr>
            <a:r>
              <a:rPr lang="en-AU"/>
              <a:t>Once all items have been selected the Next button will become available to click</a:t>
            </a:r>
          </a:p>
          <a:p>
            <a:pPr marL="228600" indent="-228600">
              <a:buAutoNum type="arabicPeriod"/>
            </a:pPr>
            <a:endParaRPr lang="en-AU"/>
          </a:p>
          <a:p>
            <a:pPr marL="228600" indent="-228600">
              <a:buAutoNum type="arabicPeriod"/>
            </a:pPr>
            <a:r>
              <a:rPr lang="en-AU"/>
              <a:t>Click the next button to proceed to the </a:t>
            </a:r>
            <a:br>
              <a:rPr lang="en-AU"/>
            </a:br>
            <a:r>
              <a:rPr lang="en-AU"/>
              <a:t>next screen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6418209" y="594380"/>
            <a:ext cx="4725417" cy="1728192"/>
          </a:xfrm>
        </p:spPr>
        <p:txBody>
          <a:bodyPr/>
          <a:lstStyle/>
          <a:p>
            <a:pPr algn="ctr"/>
            <a:r>
              <a:rPr lang="en-AU"/>
              <a:t>Select All Items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983432" y="332656"/>
            <a:ext cx="4608512" cy="6126990"/>
            <a:chOff x="983432" y="332656"/>
            <a:chExt cx="4608512" cy="6126990"/>
          </a:xfrm>
        </p:grpSpPr>
        <p:pic>
          <p:nvPicPr>
            <p:cNvPr id="4" name="Picture Placeholder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432" y="332656"/>
              <a:ext cx="4608512" cy="5020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Placeholder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7449" y="5398125"/>
              <a:ext cx="4077269" cy="1028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5204718" y="1458476"/>
              <a:ext cx="243211" cy="23935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Oval 9"/>
            <p:cNvSpPr/>
            <p:nvPr/>
          </p:nvSpPr>
          <p:spPr>
            <a:xfrm>
              <a:off x="5204718" y="1841842"/>
              <a:ext cx="243211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Oval 11"/>
            <p:cNvSpPr/>
            <p:nvPr/>
          </p:nvSpPr>
          <p:spPr>
            <a:xfrm>
              <a:off x="2927648" y="5768027"/>
              <a:ext cx="1584176" cy="43204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57020" y="1561446"/>
              <a:ext cx="4417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11825" y="5398125"/>
              <a:ext cx="5660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11825" y="6090314"/>
              <a:ext cx="5857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38681" y="5552401"/>
              <a:ext cx="327380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AU" sz="800" b="1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1631504" y="5514250"/>
              <a:ext cx="2880320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9BD3BD2-38CD-ADD5-1F27-BB7C2734D9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543" t="1475" r="68517" b="590"/>
          <a:stretch>
            <a:fillRect/>
          </a:stretch>
        </p:blipFill>
        <p:spPr>
          <a:xfrm>
            <a:off x="983881" y="915718"/>
            <a:ext cx="2271781" cy="37433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103434-CFBA-CD9D-D7F0-C312E9F7E4B3}"/>
              </a:ext>
            </a:extLst>
          </p:cNvPr>
          <p:cNvSpPr/>
          <p:nvPr/>
        </p:nvSpPr>
        <p:spPr>
          <a:xfrm>
            <a:off x="944912" y="4593110"/>
            <a:ext cx="4654634" cy="385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375890-1C9A-7D2D-408A-AC3F39196B4E}"/>
              </a:ext>
            </a:extLst>
          </p:cNvPr>
          <p:cNvSpPr/>
          <p:nvPr/>
        </p:nvSpPr>
        <p:spPr>
          <a:xfrm>
            <a:off x="979546" y="309748"/>
            <a:ext cx="4596909" cy="6279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93D913-C9B9-6A2A-FCF9-AF642B9ABC04}"/>
              </a:ext>
            </a:extLst>
          </p:cNvPr>
          <p:cNvSpPr/>
          <p:nvPr/>
        </p:nvSpPr>
        <p:spPr>
          <a:xfrm>
            <a:off x="-13361" y="-13524"/>
            <a:ext cx="5601360" cy="639451"/>
          </a:xfrm>
          <a:prstGeom prst="rect">
            <a:avLst/>
          </a:prstGeom>
          <a:solidFill>
            <a:srgbClr val="51247A"/>
          </a:solidFill>
          <a:ln>
            <a:solidFill>
              <a:srgbClr val="5124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8A4925D4-EC1A-FA84-AA7D-70C93B2B2C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35851" y="4883847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56168322"/>
      </p:ext>
    </p:extLst>
  </p:cSld>
  <p:clrMapOvr>
    <a:masterClrMapping/>
  </p:clrMapOvr>
  <p:transition advTm="1646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50937" y="962661"/>
            <a:ext cx="5157777" cy="2585323"/>
          </a:xfrm>
          <a:prstGeom prst="rect">
            <a:avLst/>
          </a:prstGeom>
          <a:noFill/>
          <a:ln w="19050">
            <a:solidFill>
              <a:srgbClr val="49075E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AU" dirty="0"/>
              <a:t>Arrange all items in your chosen order:</a:t>
            </a:r>
          </a:p>
          <a:p>
            <a:pPr lvl="1"/>
            <a:endParaRPr lang="en-AU" dirty="0"/>
          </a:p>
          <a:p>
            <a:r>
              <a:rPr lang="en-AU" dirty="0"/>
              <a:t>	</a:t>
            </a:r>
            <a:r>
              <a:rPr lang="en-AU" dirty="0">
                <a:solidFill>
                  <a:srgbClr val="FF0000"/>
                </a:solidFill>
              </a:rPr>
              <a:t>Put your </a:t>
            </a:r>
            <a:r>
              <a:rPr lang="en-AU" b="1" dirty="0">
                <a:solidFill>
                  <a:srgbClr val="FF0000"/>
                </a:solidFill>
              </a:rPr>
              <a:t>CURRENT LC LAST!</a:t>
            </a:r>
          </a:p>
          <a:p>
            <a:pPr marL="228600" indent="-228600">
              <a:buFontTx/>
              <a:buAutoNum type="arabicPeriod"/>
            </a:pPr>
            <a:endParaRPr lang="en-AU" b="1" dirty="0">
              <a:solidFill>
                <a:srgbClr val="49075E"/>
              </a:solidFill>
            </a:endParaRPr>
          </a:p>
          <a:p>
            <a:pPr marL="176213" defTabSz="179388">
              <a:tabLst>
                <a:tab pos="176213" algn="l"/>
              </a:tabLst>
            </a:pPr>
            <a:r>
              <a:rPr lang="en-AU" b="1" dirty="0">
                <a:solidFill>
                  <a:srgbClr val="49075E"/>
                </a:solidFill>
              </a:rPr>
              <a:t>	Note:</a:t>
            </a:r>
            <a:r>
              <a:rPr lang="en-AU" dirty="0"/>
              <a:t> You can drag or use the arrows to move the order around</a:t>
            </a:r>
          </a:p>
          <a:p>
            <a:pPr marL="228600" indent="-228600">
              <a:buAutoNum type="arabicPeriod"/>
            </a:pPr>
            <a:endParaRPr lang="en-AU" dirty="0"/>
          </a:p>
          <a:p>
            <a:pPr marL="228600" indent="-228600">
              <a:buFont typeface="+mj-lt"/>
              <a:buAutoNum type="arabicPeriod" startAt="2"/>
            </a:pPr>
            <a:r>
              <a:rPr lang="en-AU" dirty="0"/>
              <a:t>Once happy with the order click the submit preferences button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9151" y="4145012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/>
              <a:t>You can come back and change your preference order at any time until </a:t>
            </a:r>
            <a:r>
              <a:rPr lang="en-AU" err="1"/>
              <a:t>preferencing</a:t>
            </a:r>
            <a:r>
              <a:rPr lang="en-AU"/>
              <a:t> closes (</a:t>
            </a:r>
            <a:r>
              <a:rPr lang="en-AU" b="1"/>
              <a:t>NB</a:t>
            </a:r>
            <a:r>
              <a:rPr lang="en-AU"/>
              <a:t>. they will be displayed in alphabetical order, not the order you </a:t>
            </a:r>
            <a:r>
              <a:rPr lang="en-AU" err="1"/>
              <a:t>preferenced</a:t>
            </a:r>
            <a:r>
              <a:rPr lang="en-AU"/>
              <a:t> in). </a:t>
            </a:r>
          </a:p>
          <a:p>
            <a:endParaRPr lang="en-AU"/>
          </a:p>
          <a:p>
            <a:r>
              <a:rPr lang="en-AU"/>
              <a:t>Once </a:t>
            </a:r>
            <a:r>
              <a:rPr lang="en-AU" err="1"/>
              <a:t>preferencing</a:t>
            </a:r>
            <a:r>
              <a:rPr lang="en-AU"/>
              <a:t> closes, you will not be able to go back and see how you </a:t>
            </a:r>
            <a:r>
              <a:rPr lang="en-AU" err="1"/>
              <a:t>preferenced</a:t>
            </a:r>
            <a:r>
              <a:rPr lang="en-AU"/>
              <a:t> – </a:t>
            </a:r>
            <a:r>
              <a:rPr lang="en-AU" b="1"/>
              <a:t>take a screenshot!</a:t>
            </a:r>
          </a:p>
        </p:txBody>
      </p:sp>
      <p:sp>
        <p:nvSpPr>
          <p:cNvPr id="17" name="Title 15"/>
          <p:cNvSpPr>
            <a:spLocks noGrp="1"/>
          </p:cNvSpPr>
          <p:nvPr>
            <p:ph type="title"/>
          </p:nvPr>
        </p:nvSpPr>
        <p:spPr>
          <a:xfrm>
            <a:off x="847246" y="824155"/>
            <a:ext cx="5326034" cy="674380"/>
          </a:xfrm>
        </p:spPr>
        <p:txBody>
          <a:bodyPr>
            <a:normAutofit/>
          </a:bodyPr>
          <a:lstStyle/>
          <a:p>
            <a:pPr algn="ctr"/>
            <a:r>
              <a:rPr lang="en-AU" sz="4000"/>
              <a:t>Rank Preferences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69590" y="1444134"/>
            <a:ext cx="5926650" cy="4977844"/>
            <a:chOff x="469590" y="1444134"/>
            <a:chExt cx="5926650" cy="4977844"/>
          </a:xfrm>
        </p:grpSpPr>
        <p:pic>
          <p:nvPicPr>
            <p:cNvPr id="4" name="Picture Placeholder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287" y="1444134"/>
              <a:ext cx="5771953" cy="4968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/>
            <p:cNvSpPr/>
            <p:nvPr/>
          </p:nvSpPr>
          <p:spPr>
            <a:xfrm>
              <a:off x="3457922" y="6052646"/>
              <a:ext cx="1116124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9590" y="3028310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11998" y="6052646"/>
              <a:ext cx="82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6885" y="5592525"/>
              <a:ext cx="556661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AU"/>
            </a:p>
          </p:txBody>
        </p:sp>
        <p:sp>
          <p:nvSpPr>
            <p:cNvPr id="11" name="Oval 10"/>
            <p:cNvSpPr/>
            <p:nvPr/>
          </p:nvSpPr>
          <p:spPr>
            <a:xfrm>
              <a:off x="800979" y="1881119"/>
              <a:ext cx="576064" cy="38884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866797C-0112-D05A-3085-F314B06C79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61" t="7098" r="68222" b="2256"/>
          <a:stretch>
            <a:fillRect/>
          </a:stretch>
        </p:blipFill>
        <p:spPr>
          <a:xfrm>
            <a:off x="2460175" y="2107628"/>
            <a:ext cx="2100942" cy="346471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8628749-194B-4286-C20D-CA0E86816E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316054" y="469835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15702630"/>
      </p:ext>
    </p:extLst>
  </p:cSld>
  <p:clrMapOvr>
    <a:masterClrMapping/>
  </p:clrMapOvr>
  <p:transition advTm="4484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20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9105" y="1000763"/>
            <a:ext cx="11121136" cy="487107"/>
          </a:xfrm>
        </p:spPr>
        <p:txBody>
          <a:bodyPr>
            <a:noAutofit/>
          </a:bodyPr>
          <a:lstStyle/>
          <a:p>
            <a:pPr algn="ctr"/>
            <a:r>
              <a:rPr lang="en-AU" sz="4000" dirty="0"/>
              <a:t>Placement Order (Group) Preferencing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77560" y="1772816"/>
            <a:ext cx="11019040" cy="43924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Placement Order: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Rank, in order of preference, your Group.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system will give as many students as possible their highest possible preference for Elective Term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Once Elective Term in confirmed, the system will then allocate students to their highest possible preference for Clinical Extension Pathway.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Clinical Extension Terms will have the same number of placements available for each Pathway.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280494-6BA7-8E63-963F-4C1C452247B4}"/>
              </a:ext>
            </a:extLst>
          </p:cNvPr>
          <p:cNvPicPr/>
          <p:nvPr/>
        </p:nvPicPr>
        <p:blipFill rotWithShape="1">
          <a:blip r:embed="rId5"/>
          <a:srcRect t="5452" b="31382"/>
          <a:stretch/>
        </p:blipFill>
        <p:spPr>
          <a:xfrm>
            <a:off x="2927648" y="2276872"/>
            <a:ext cx="5436328" cy="1512168"/>
          </a:xfrm>
          <a:prstGeom prst="rect">
            <a:avLst/>
          </a:prstGeom>
        </p:spPr>
      </p:pic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29822E54-AAA6-A98D-8C04-C7278157B2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04D56C-E825-D540-42CB-F76222230D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6509" y="2500660"/>
            <a:ext cx="4037713" cy="117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125"/>
      </p:ext>
    </p:extLst>
  </p:cSld>
  <p:clrMapOvr>
    <a:masterClrMapping/>
  </p:clrMapOvr>
  <p:transition advTm="623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21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87253" y="1119882"/>
            <a:ext cx="8229600" cy="508918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Confirmed Placements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432" y="1988840"/>
            <a:ext cx="10037242" cy="396044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9855624-7550-4DB9-3ED2-6C603917EE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3420262"/>
      </p:ext>
    </p:extLst>
  </p:cSld>
  <p:clrMapOvr>
    <a:masterClrMapping/>
  </p:clrMapOvr>
  <p:transition advTm="128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22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063552" y="1003686"/>
            <a:ext cx="8229600" cy="508918"/>
          </a:xfrm>
        </p:spPr>
        <p:txBody>
          <a:bodyPr>
            <a:noAutofit/>
          </a:bodyPr>
          <a:lstStyle/>
          <a:p>
            <a:pPr algn="ctr"/>
            <a:r>
              <a:rPr lang="en-AU" sz="4000"/>
              <a:t>Closing Notes &amp; Information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777752" y="1988840"/>
            <a:ext cx="10801200" cy="33843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19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Timeline, Block &amp; Preferencing Dates: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tps://medical-school.uq.edu.au/key-dates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6200">
              <a:spcAft>
                <a:spcPts val="4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Allocation Guidelines: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http://me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dical-school.uq.edu.au/current-students/doctor-medicine-students/key-guidelines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19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Clinical Immersion Information: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https://medical-school.uq.edu.au/current-students/doctor-medicine-students/clinical-immersions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285750">
              <a:spcAft>
                <a:spcPts val="4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It is the student’s responsibility to be aware of the relevant deadlines and submit applications within the required timeframe. Keep an eye on your emails for announcements!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61DD419-D0FC-DE01-B625-8782564649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21141272"/>
      </p:ext>
    </p:extLst>
  </p:cSld>
  <p:clrMapOvr>
    <a:masterClrMapping/>
  </p:clrMapOvr>
  <p:transition advTm="302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9456" y="2292634"/>
            <a:ext cx="9001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>
                <a:solidFill>
                  <a:schemeClr val="bg1"/>
                </a:solidFill>
              </a:rPr>
              <a:t>Thank you</a:t>
            </a:r>
            <a:br>
              <a:rPr lang="en-AU" sz="6000">
                <a:solidFill>
                  <a:schemeClr val="bg1"/>
                </a:solidFill>
              </a:rPr>
            </a:br>
            <a:endParaRPr lang="en-AU" sz="6000">
              <a:solidFill>
                <a:schemeClr val="bg1"/>
              </a:solidFill>
            </a:endParaRPr>
          </a:p>
          <a:p>
            <a:pPr algn="ctr"/>
            <a:r>
              <a:rPr lang="en-AU" sz="3600">
                <a:solidFill>
                  <a:schemeClr val="bg1"/>
                </a:solidFill>
              </a:rPr>
              <a:t>Questions?</a:t>
            </a:r>
            <a:br>
              <a:rPr lang="en-AU" sz="3600">
                <a:solidFill>
                  <a:schemeClr val="bg1"/>
                </a:solidFill>
              </a:rPr>
            </a:br>
            <a:r>
              <a:rPr lang="en-AU" sz="3200">
                <a:solidFill>
                  <a:schemeClr val="bg1"/>
                </a:solidFill>
              </a:rPr>
              <a:t>med.placements@uq.edu.au</a:t>
            </a:r>
          </a:p>
        </p:txBody>
      </p:sp>
    </p:spTree>
    <p:extLst>
      <p:ext uri="{BB962C8B-B14F-4D97-AF65-F5344CB8AC3E}">
        <p14:creationId xmlns:p14="http://schemas.microsoft.com/office/powerpoint/2010/main" val="222694005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University of Queensland">
  <a:themeElements>
    <a:clrScheme name="UQ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247A"/>
      </a:accent1>
      <a:accent2>
        <a:srgbClr val="E62645"/>
      </a:accent2>
      <a:accent3>
        <a:srgbClr val="00A2C7"/>
      </a:accent3>
      <a:accent4>
        <a:srgbClr val="EB602B"/>
      </a:accent4>
      <a:accent5>
        <a:srgbClr val="4085C6"/>
      </a:accent5>
      <a:accent6>
        <a:srgbClr val="2EA836"/>
      </a:accent6>
      <a:hlink>
        <a:srgbClr val="51247A"/>
      </a:hlink>
      <a:folHlink>
        <a:srgbClr val="51247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Q PowerPoint Template v4.potx" id="{EB40B91F-2F7C-4628-893D-3539496D6C6A}" vid="{691CE4A2-4C6F-4895-A94C-37E246F52C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4718F282B86C438DD3FC795506C500" ma:contentTypeVersion="15" ma:contentTypeDescription="Create a new document." ma:contentTypeScope="" ma:versionID="90a431fbb2f13b5b9ea354bd9a7cf5ff">
  <xsd:schema xmlns:xsd="http://www.w3.org/2001/XMLSchema" xmlns:xs="http://www.w3.org/2001/XMLSchema" xmlns:p="http://schemas.microsoft.com/office/2006/metadata/properties" xmlns:ns2="e5a50ea3-a780-4af3-8243-99046f8f143a" xmlns:ns3="f1157528-31b0-451e-bd03-ae19e1c0c167" targetNamespace="http://schemas.microsoft.com/office/2006/metadata/properties" ma:root="true" ma:fieldsID="e7baed735dba64368d78f52bb5d6b242" ns2:_="" ns3:_="">
    <xsd:import namespace="e5a50ea3-a780-4af3-8243-99046f8f143a"/>
    <xsd:import namespace="f1157528-31b0-451e-bd03-ae19e1c0c1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50ea3-a780-4af3-8243-99046f8f1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8babe79-dfb6-408c-aa7a-07abcf6abb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57528-31b0-451e-bd03-ae19e1c0c16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e9632ee-f248-4a34-90aa-aa73b3325c0d}" ma:internalName="TaxCatchAll" ma:showField="CatchAllData" ma:web="f1157528-31b0-451e-bd03-ae19e1c0c1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a50ea3-a780-4af3-8243-99046f8f143a">
      <Terms xmlns="http://schemas.microsoft.com/office/infopath/2007/PartnerControls"/>
    </lcf76f155ced4ddcb4097134ff3c332f>
    <TaxCatchAll xmlns="f1157528-31b0-451e-bd03-ae19e1c0c167" xsi:nil="true"/>
  </documentManagement>
</p:properties>
</file>

<file path=customXml/itemProps1.xml><?xml version="1.0" encoding="utf-8"?>
<ds:datastoreItem xmlns:ds="http://schemas.openxmlformats.org/officeDocument/2006/customXml" ds:itemID="{2002A598-1BE3-4186-93F9-8362B4327A3C}">
  <ds:schemaRefs>
    <ds:schemaRef ds:uri="e5a50ea3-a780-4af3-8243-99046f8f143a"/>
    <ds:schemaRef ds:uri="f1157528-31b0-451e-bd03-ae19e1c0c1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4E90E70-53DE-4BA0-97D6-034FED9877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152CE5-E899-4929-9395-2389C5405C5A}">
  <ds:schemaRefs>
    <ds:schemaRef ds:uri="f1157528-31b0-451e-bd03-ae19e1c0c167"/>
    <ds:schemaRef ds:uri="http://purl.org/dc/terms/"/>
    <ds:schemaRef ds:uri="e5a50ea3-a780-4af3-8243-99046f8f143a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UQ PowerPoint Template v4</Template>
  <TotalTime>355</TotalTime>
  <Words>1845</Words>
  <Application>Microsoft Office PowerPoint</Application>
  <PresentationFormat>Widescreen</PresentationFormat>
  <Paragraphs>340</Paragraphs>
  <Slides>23</Slides>
  <Notes>21</Notes>
  <HiddenSlides>0</HiddenSlides>
  <MMClips>20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Arial,Sans-Serif</vt:lpstr>
      <vt:lpstr>Calibri</vt:lpstr>
      <vt:lpstr>Gotham Book</vt:lpstr>
      <vt:lpstr>Segoe UI</vt:lpstr>
      <vt:lpstr>Wingdings</vt:lpstr>
      <vt:lpstr>University of Queensland</vt:lpstr>
      <vt:lpstr>Year 4 2027  Allocation Process and Timeline  </vt:lpstr>
      <vt:lpstr>What will I be preferencing?</vt:lpstr>
      <vt:lpstr>Extended Placement Program &amp; GPiRL</vt:lpstr>
      <vt:lpstr>Special Consideration</vt:lpstr>
      <vt:lpstr>Year 4 Immersion Order</vt:lpstr>
      <vt:lpstr>Clinical Immersion Locations</vt:lpstr>
      <vt:lpstr>Clinical Extension Pathways</vt:lpstr>
      <vt:lpstr>Swaps</vt:lpstr>
      <vt:lpstr>Clinical Extension – Location &amp; Discipline</vt:lpstr>
      <vt:lpstr>General Practice</vt:lpstr>
      <vt:lpstr>PLD Elective – Self Arranged</vt:lpstr>
      <vt:lpstr>PowerPoint Presentation</vt:lpstr>
      <vt:lpstr>PRINT</vt:lpstr>
      <vt:lpstr>Timeline – Onshore Students</vt:lpstr>
      <vt:lpstr>The Placements System - InPlace</vt:lpstr>
      <vt:lpstr>Preferencing</vt:lpstr>
      <vt:lpstr>Clinical Extension Pathway Preferencing</vt:lpstr>
      <vt:lpstr>Select All Items</vt:lpstr>
      <vt:lpstr>Rank Preferences</vt:lpstr>
      <vt:lpstr>Placement Order (Group) Preferencing</vt:lpstr>
      <vt:lpstr>Confirmed Placements</vt:lpstr>
      <vt:lpstr>Closing Notes &amp; Information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Rebekah</dc:creator>
  <cp:lastModifiedBy>Rachael Appleby</cp:lastModifiedBy>
  <cp:revision>60</cp:revision>
  <cp:lastPrinted>2026-06-29T05:27:02Z</cp:lastPrinted>
  <dcterms:created xsi:type="dcterms:W3CDTF">2018-09-28T01:38:30Z</dcterms:created>
  <dcterms:modified xsi:type="dcterms:W3CDTF">2026-09-01T02:48:16Z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2022-04-19T02:21:06Z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2ac12437-2184-4a4f-8dc7-dca9d15a6bcd</vt:lpwstr>
  </property>
  <property fmtid="{D5CDD505-2E9C-101B-9397-08002B2CF9AE}" pid="8" name="MSIP_Label_0f488380-630a-4f55-a077-a19445e3f360_ContentBits">
    <vt:lpwstr>0</vt:lpwstr>
  </property>
  <property fmtid="{D5CDD505-2E9C-101B-9397-08002B2CF9AE}" pid="9" name="ContentTypeId">
    <vt:lpwstr>0x010100964718F282B86C438DD3FC795506C500</vt:lpwstr>
  </property>
  <property fmtid="{D5CDD505-2E9C-101B-9397-08002B2CF9AE}" pid="10" name="MediaServiceImageTags">
    <vt:lpwstr/>
  </property>
</Properties>
</file>