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CD9"/>
    <a:srgbClr val="FFFD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78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AU" b="1" dirty="0"/>
              <a:t>Figure</a:t>
            </a:r>
          </a:p>
        </c:rich>
      </c:tx>
      <c:layout>
        <c:manualLayout>
          <c:xMode val="edge"/>
          <c:yMode val="edge"/>
          <c:x val="0.46513775142530889"/>
          <c:y val="1.02201106025197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1456955380577429"/>
          <c:y val="0.12757675544482425"/>
          <c:w val="0.85272583937275837"/>
          <c:h val="0.65371569422716658"/>
        </c:manualLayout>
      </c:layout>
      <c:barChart>
        <c:barDir val="col"/>
        <c:grouping val="clustered"/>
        <c:varyColors val="0"/>
        <c:ser>
          <c:idx val="0"/>
          <c:order val="0"/>
          <c:tx>
            <c:strRef>
              <c:f>Sheet1!$A$3</c:f>
              <c:strCache>
                <c:ptCount val="1"/>
                <c:pt idx="0">
                  <c:v>Q-ADDS</c:v>
                </c:pt>
              </c:strCache>
            </c:strRef>
          </c:tx>
          <c:spPr>
            <a:solidFill>
              <a:schemeClr val="accent2">
                <a:lumMod val="40000"/>
                <a:lumOff val="60000"/>
              </a:schemeClr>
            </a:solidFill>
            <a:ln>
              <a:solidFill>
                <a:schemeClr val="tx1"/>
              </a:solidFill>
            </a:ln>
            <a:effectLst/>
          </c:spPr>
          <c:invertIfNegative val="0"/>
          <c:dLbls>
            <c:numFmt formatCode=".00" sourceLinked="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f>Sheet1!$G$3:$J$3</c:f>
                <c:numCache>
                  <c:formatCode>General</c:formatCode>
                  <c:ptCount val="4"/>
                  <c:pt idx="0">
                    <c:v>1.2999999999999999E-2</c:v>
                  </c:pt>
                  <c:pt idx="1">
                    <c:v>1.2E-2</c:v>
                  </c:pt>
                  <c:pt idx="2">
                    <c:v>1.2E-2</c:v>
                  </c:pt>
                  <c:pt idx="3">
                    <c:v>1.0999999999999999E-2</c:v>
                  </c:pt>
                </c:numCache>
              </c:numRef>
            </c:plus>
            <c:minus>
              <c:numRef>
                <c:f>Sheet1!$G$3:$J$3</c:f>
                <c:numCache>
                  <c:formatCode>General</c:formatCode>
                  <c:ptCount val="4"/>
                  <c:pt idx="0">
                    <c:v>1.2999999999999999E-2</c:v>
                  </c:pt>
                  <c:pt idx="1">
                    <c:v>1.2E-2</c:v>
                  </c:pt>
                  <c:pt idx="2">
                    <c:v>1.2E-2</c:v>
                  </c:pt>
                  <c:pt idx="3">
                    <c:v>1.0999999999999999E-2</c:v>
                  </c:pt>
                </c:numCache>
              </c:numRef>
            </c:minus>
            <c:spPr>
              <a:noFill/>
              <a:ln w="9525" cap="flat" cmpd="sng" algn="ctr">
                <a:solidFill>
                  <a:schemeClr val="tx1">
                    <a:lumMod val="65000"/>
                    <a:lumOff val="35000"/>
                  </a:schemeClr>
                </a:solidFill>
                <a:round/>
              </a:ln>
              <a:effectLst/>
            </c:spPr>
          </c:errBars>
          <c:cat>
            <c:strRef>
              <c:f>Sheet1!$B$2:$E$2</c:f>
              <c:strCache>
                <c:ptCount val="4"/>
                <c:pt idx="0">
                  <c:v>24 Hours</c:v>
                </c:pt>
                <c:pt idx="1">
                  <c:v>18 Hours</c:v>
                </c:pt>
                <c:pt idx="2">
                  <c:v>12 Hours</c:v>
                </c:pt>
                <c:pt idx="3">
                  <c:v>6 Hours</c:v>
                </c:pt>
              </c:strCache>
            </c:strRef>
          </c:cat>
          <c:val>
            <c:numRef>
              <c:f>Sheet1!$B$3:$E$3</c:f>
              <c:numCache>
                <c:formatCode>General</c:formatCode>
                <c:ptCount val="4"/>
                <c:pt idx="0">
                  <c:v>0.60199999999999998</c:v>
                </c:pt>
                <c:pt idx="1">
                  <c:v>0.64200000000000002</c:v>
                </c:pt>
                <c:pt idx="2">
                  <c:v>0.64700000000000002</c:v>
                </c:pt>
                <c:pt idx="3">
                  <c:v>0.69</c:v>
                </c:pt>
              </c:numCache>
            </c:numRef>
          </c:val>
          <c:extLst>
            <c:ext xmlns:c16="http://schemas.microsoft.com/office/drawing/2014/chart" uri="{C3380CC4-5D6E-409C-BE32-E72D297353CC}">
              <c16:uniqueId val="{00000000-91A7-4A31-B756-C0D2B07EBD03}"/>
            </c:ext>
          </c:extLst>
        </c:ser>
        <c:ser>
          <c:idx val="1"/>
          <c:order val="1"/>
          <c:tx>
            <c:strRef>
              <c:f>Sheet1!$A$4</c:f>
              <c:strCache>
                <c:ptCount val="1"/>
                <c:pt idx="0">
                  <c:v>Logistic Regression</c:v>
                </c:pt>
              </c:strCache>
            </c:strRef>
          </c:tx>
          <c:spPr>
            <a:noFill/>
            <a:ln>
              <a:solidFill>
                <a:schemeClr val="tx1"/>
              </a:solidFill>
            </a:ln>
            <a:effectLst>
              <a:outerShdw blurRad="50800" dist="38100" dir="2700000" algn="tl" rotWithShape="0">
                <a:prstClr val="black">
                  <a:alpha val="40000"/>
                </a:prstClr>
              </a:outerShdw>
            </a:effectLst>
          </c:spPr>
          <c:invertIfNegative val="0"/>
          <c:dLbls>
            <c:numFmt formatCode=".00" sourceLinked="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f>Sheet1!$G$4:$J$4</c:f>
                <c:numCache>
                  <c:formatCode>General</c:formatCode>
                  <c:ptCount val="4"/>
                  <c:pt idx="0">
                    <c:v>1.4E-2</c:v>
                  </c:pt>
                  <c:pt idx="1">
                    <c:v>1.2E-2</c:v>
                  </c:pt>
                  <c:pt idx="2">
                    <c:v>1.2E-2</c:v>
                  </c:pt>
                  <c:pt idx="3">
                    <c:v>1.2E-2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Sheet1!$B$2:$E$2</c:f>
              <c:strCache>
                <c:ptCount val="4"/>
                <c:pt idx="0">
                  <c:v>24 Hours</c:v>
                </c:pt>
                <c:pt idx="1">
                  <c:v>18 Hours</c:v>
                </c:pt>
                <c:pt idx="2">
                  <c:v>12 Hours</c:v>
                </c:pt>
                <c:pt idx="3">
                  <c:v>6 Hours</c:v>
                </c:pt>
              </c:strCache>
            </c:strRef>
          </c:cat>
          <c:val>
            <c:numRef>
              <c:f>Sheet1!$B$4:$E$4</c:f>
              <c:numCache>
                <c:formatCode>General</c:formatCode>
                <c:ptCount val="4"/>
                <c:pt idx="0">
                  <c:v>0.623</c:v>
                </c:pt>
                <c:pt idx="1">
                  <c:v>0.65700000000000003</c:v>
                </c:pt>
                <c:pt idx="2">
                  <c:v>0.64600000000000002</c:v>
                </c:pt>
                <c:pt idx="3">
                  <c:v>0.67300000000000004</c:v>
                </c:pt>
              </c:numCache>
            </c:numRef>
          </c:val>
          <c:extLst>
            <c:ext xmlns:c16="http://schemas.microsoft.com/office/drawing/2014/chart" uri="{C3380CC4-5D6E-409C-BE32-E72D297353CC}">
              <c16:uniqueId val="{00000001-91A7-4A31-B756-C0D2B07EBD03}"/>
            </c:ext>
          </c:extLst>
        </c:ser>
        <c:ser>
          <c:idx val="2"/>
          <c:order val="2"/>
          <c:tx>
            <c:strRef>
              <c:f>Sheet1!$A$5</c:f>
              <c:strCache>
                <c:ptCount val="1"/>
                <c:pt idx="0">
                  <c:v>Random Forest</c:v>
                </c:pt>
              </c:strCache>
            </c:strRef>
          </c:tx>
          <c:spPr>
            <a:solidFill>
              <a:schemeClr val="bg1">
                <a:lumMod val="85000"/>
              </a:schemeClr>
            </a:solidFill>
            <a:ln>
              <a:solidFill>
                <a:schemeClr val="tx1"/>
              </a:solidFill>
            </a:ln>
            <a:effectLst/>
          </c:spPr>
          <c:invertIfNegative val="0"/>
          <c:dLbls>
            <c:numFmt formatCode=".00" sourceLinked="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f>Sheet1!$G$5:$J$5</c:f>
                <c:numCache>
                  <c:formatCode>General</c:formatCode>
                  <c:ptCount val="4"/>
                  <c:pt idx="0">
                    <c:v>1.2999999999999999E-2</c:v>
                  </c:pt>
                  <c:pt idx="1">
                    <c:v>1.2E-2</c:v>
                  </c:pt>
                  <c:pt idx="2">
                    <c:v>1.2E-2</c:v>
                  </c:pt>
                  <c:pt idx="3">
                    <c:v>1.0999999999999999E-2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Sheet1!$B$2:$E$2</c:f>
              <c:strCache>
                <c:ptCount val="4"/>
                <c:pt idx="0">
                  <c:v>24 Hours</c:v>
                </c:pt>
                <c:pt idx="1">
                  <c:v>18 Hours</c:v>
                </c:pt>
                <c:pt idx="2">
                  <c:v>12 Hours</c:v>
                </c:pt>
                <c:pt idx="3">
                  <c:v>6 Hours</c:v>
                </c:pt>
              </c:strCache>
            </c:strRef>
          </c:cat>
          <c:val>
            <c:numRef>
              <c:f>Sheet1!$B$5:$E$5</c:f>
              <c:numCache>
                <c:formatCode>General</c:formatCode>
                <c:ptCount val="4"/>
                <c:pt idx="0">
                  <c:v>0.69099999999999995</c:v>
                </c:pt>
                <c:pt idx="1">
                  <c:v>0.70099999999999996</c:v>
                </c:pt>
                <c:pt idx="2">
                  <c:v>0.69699999999999995</c:v>
                </c:pt>
                <c:pt idx="3">
                  <c:v>0.74</c:v>
                </c:pt>
              </c:numCache>
            </c:numRef>
          </c:val>
          <c:extLst>
            <c:ext xmlns:c16="http://schemas.microsoft.com/office/drawing/2014/chart" uri="{C3380CC4-5D6E-409C-BE32-E72D297353CC}">
              <c16:uniqueId val="{00000002-91A7-4A31-B756-C0D2B07EBD03}"/>
            </c:ext>
          </c:extLst>
        </c:ser>
        <c:dLbls>
          <c:showLegendKey val="0"/>
          <c:showVal val="0"/>
          <c:showCatName val="0"/>
          <c:showSerName val="0"/>
          <c:showPercent val="0"/>
          <c:showBubbleSize val="0"/>
        </c:dLbls>
        <c:gapWidth val="100"/>
        <c:axId val="1236029840"/>
        <c:axId val="1235896368"/>
      </c:barChart>
      <c:catAx>
        <c:axId val="123602984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235896368"/>
        <c:crosses val="autoZero"/>
        <c:auto val="1"/>
        <c:lblAlgn val="ctr"/>
        <c:lblOffset val="100"/>
        <c:noMultiLvlLbl val="0"/>
      </c:catAx>
      <c:valAx>
        <c:axId val="1235896368"/>
        <c:scaling>
          <c:orientation val="minMax"/>
          <c:max val="1"/>
        </c:scaling>
        <c:delete val="0"/>
        <c:axPos val="l"/>
        <c:majorGridlines>
          <c:spPr>
            <a:ln w="12700" cap="flat" cmpd="sng" algn="ctr">
              <a:solidFill>
                <a:schemeClr val="tx1"/>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AU"/>
                  <a:t>Area Under Curve (AUC)</a:t>
                </a:r>
              </a:p>
            </c:rich>
          </c:tx>
          <c:layout>
            <c:manualLayout>
              <c:xMode val="edge"/>
              <c:yMode val="edge"/>
              <c:x val="2.0833333333333332E-2"/>
              <c:y val="0.18041776027996503"/>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236029840"/>
        <c:crosses val="autoZero"/>
        <c:crossBetween val="between"/>
        <c:majorUnit val="1"/>
        <c:minorUnit val="0.5"/>
      </c:valAx>
      <c:spPr>
        <a:noFill/>
        <a:ln>
          <a:noFill/>
        </a:ln>
        <a:effectLst/>
      </c:spPr>
    </c:plotArea>
    <c:legend>
      <c:legendPos val="b"/>
      <c:layout>
        <c:manualLayout>
          <c:xMode val="edge"/>
          <c:yMode val="edge"/>
          <c:x val="0.1555113782274527"/>
          <c:y val="0.88315677488717625"/>
          <c:w val="0.73459097617785041"/>
          <c:h val="8.1072838004004347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9050">
      <a:solidFill>
        <a:schemeClr val="tx1"/>
      </a:solidFill>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4E2676-F0A7-4755-9FBC-F0E6E0312885}" type="datetimeFigureOut">
              <a:rPr lang="en-AU" smtClean="0"/>
              <a:t>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50A8FA-853E-4E63-89D1-09AF4710AC87}" type="slidenum">
              <a:rPr lang="en-AU" smtClean="0"/>
              <a:t>‹#›</a:t>
            </a:fld>
            <a:endParaRPr lang="en-AU"/>
          </a:p>
        </p:txBody>
      </p:sp>
    </p:spTree>
    <p:extLst>
      <p:ext uri="{BB962C8B-B14F-4D97-AF65-F5344CB8AC3E}">
        <p14:creationId xmlns:p14="http://schemas.microsoft.com/office/powerpoint/2010/main" val="608856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E2676-F0A7-4755-9FBC-F0E6E0312885}" type="datetimeFigureOut">
              <a:rPr lang="en-AU" smtClean="0"/>
              <a:t>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50A8FA-853E-4E63-89D1-09AF4710AC87}" type="slidenum">
              <a:rPr lang="en-AU" smtClean="0"/>
              <a:t>‹#›</a:t>
            </a:fld>
            <a:endParaRPr lang="en-AU"/>
          </a:p>
        </p:txBody>
      </p:sp>
    </p:spTree>
    <p:extLst>
      <p:ext uri="{BB962C8B-B14F-4D97-AF65-F5344CB8AC3E}">
        <p14:creationId xmlns:p14="http://schemas.microsoft.com/office/powerpoint/2010/main" val="155752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E2676-F0A7-4755-9FBC-F0E6E0312885}" type="datetimeFigureOut">
              <a:rPr lang="en-AU" smtClean="0"/>
              <a:t>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50A8FA-853E-4E63-89D1-09AF4710AC87}" type="slidenum">
              <a:rPr lang="en-AU" smtClean="0"/>
              <a:t>‹#›</a:t>
            </a:fld>
            <a:endParaRPr lang="en-AU"/>
          </a:p>
        </p:txBody>
      </p:sp>
    </p:spTree>
    <p:extLst>
      <p:ext uri="{BB962C8B-B14F-4D97-AF65-F5344CB8AC3E}">
        <p14:creationId xmlns:p14="http://schemas.microsoft.com/office/powerpoint/2010/main" val="291846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E2676-F0A7-4755-9FBC-F0E6E0312885}" type="datetimeFigureOut">
              <a:rPr lang="en-AU" smtClean="0"/>
              <a:t>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50A8FA-853E-4E63-89D1-09AF4710AC87}" type="slidenum">
              <a:rPr lang="en-AU" smtClean="0"/>
              <a:t>‹#›</a:t>
            </a:fld>
            <a:endParaRPr lang="en-AU"/>
          </a:p>
        </p:txBody>
      </p:sp>
    </p:spTree>
    <p:extLst>
      <p:ext uri="{BB962C8B-B14F-4D97-AF65-F5344CB8AC3E}">
        <p14:creationId xmlns:p14="http://schemas.microsoft.com/office/powerpoint/2010/main" val="2548286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4E2676-F0A7-4755-9FBC-F0E6E0312885}" type="datetimeFigureOut">
              <a:rPr lang="en-AU" smtClean="0"/>
              <a:t>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50A8FA-853E-4E63-89D1-09AF4710AC87}" type="slidenum">
              <a:rPr lang="en-AU" smtClean="0"/>
              <a:t>‹#›</a:t>
            </a:fld>
            <a:endParaRPr lang="en-AU"/>
          </a:p>
        </p:txBody>
      </p:sp>
    </p:spTree>
    <p:extLst>
      <p:ext uri="{BB962C8B-B14F-4D97-AF65-F5344CB8AC3E}">
        <p14:creationId xmlns:p14="http://schemas.microsoft.com/office/powerpoint/2010/main" val="42378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4E2676-F0A7-4755-9FBC-F0E6E0312885}" type="datetimeFigureOut">
              <a:rPr lang="en-AU" smtClean="0"/>
              <a:t>4/09/2023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350A8FA-853E-4E63-89D1-09AF4710AC87}" type="slidenum">
              <a:rPr lang="en-AU" smtClean="0"/>
              <a:t>‹#›</a:t>
            </a:fld>
            <a:endParaRPr lang="en-AU"/>
          </a:p>
        </p:txBody>
      </p:sp>
    </p:spTree>
    <p:extLst>
      <p:ext uri="{BB962C8B-B14F-4D97-AF65-F5344CB8AC3E}">
        <p14:creationId xmlns:p14="http://schemas.microsoft.com/office/powerpoint/2010/main" val="3299328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4E2676-F0A7-4755-9FBC-F0E6E0312885}" type="datetimeFigureOut">
              <a:rPr lang="en-AU" smtClean="0"/>
              <a:t>4/09/2023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350A8FA-853E-4E63-89D1-09AF4710AC87}" type="slidenum">
              <a:rPr lang="en-AU" smtClean="0"/>
              <a:t>‹#›</a:t>
            </a:fld>
            <a:endParaRPr lang="en-AU"/>
          </a:p>
        </p:txBody>
      </p:sp>
    </p:spTree>
    <p:extLst>
      <p:ext uri="{BB962C8B-B14F-4D97-AF65-F5344CB8AC3E}">
        <p14:creationId xmlns:p14="http://schemas.microsoft.com/office/powerpoint/2010/main" val="46589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4E2676-F0A7-4755-9FBC-F0E6E0312885}" type="datetimeFigureOut">
              <a:rPr lang="en-AU" smtClean="0"/>
              <a:t>4/09/2023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350A8FA-853E-4E63-89D1-09AF4710AC87}" type="slidenum">
              <a:rPr lang="en-AU" smtClean="0"/>
              <a:t>‹#›</a:t>
            </a:fld>
            <a:endParaRPr lang="en-AU"/>
          </a:p>
        </p:txBody>
      </p:sp>
    </p:spTree>
    <p:extLst>
      <p:ext uri="{BB962C8B-B14F-4D97-AF65-F5344CB8AC3E}">
        <p14:creationId xmlns:p14="http://schemas.microsoft.com/office/powerpoint/2010/main" val="202390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E2676-F0A7-4755-9FBC-F0E6E0312885}" type="datetimeFigureOut">
              <a:rPr lang="en-AU" smtClean="0"/>
              <a:t>4/09/2023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350A8FA-853E-4E63-89D1-09AF4710AC87}" type="slidenum">
              <a:rPr lang="en-AU" smtClean="0"/>
              <a:t>‹#›</a:t>
            </a:fld>
            <a:endParaRPr lang="en-AU"/>
          </a:p>
        </p:txBody>
      </p:sp>
    </p:spTree>
    <p:extLst>
      <p:ext uri="{BB962C8B-B14F-4D97-AF65-F5344CB8AC3E}">
        <p14:creationId xmlns:p14="http://schemas.microsoft.com/office/powerpoint/2010/main" val="3102258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564E2676-F0A7-4755-9FBC-F0E6E0312885}" type="datetimeFigureOut">
              <a:rPr lang="en-AU" smtClean="0"/>
              <a:t>4/09/2023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350A8FA-853E-4E63-89D1-09AF4710AC87}" type="slidenum">
              <a:rPr lang="en-AU" smtClean="0"/>
              <a:t>‹#›</a:t>
            </a:fld>
            <a:endParaRPr lang="en-AU"/>
          </a:p>
        </p:txBody>
      </p:sp>
    </p:spTree>
    <p:extLst>
      <p:ext uri="{BB962C8B-B14F-4D97-AF65-F5344CB8AC3E}">
        <p14:creationId xmlns:p14="http://schemas.microsoft.com/office/powerpoint/2010/main" val="1618712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564E2676-F0A7-4755-9FBC-F0E6E0312885}" type="datetimeFigureOut">
              <a:rPr lang="en-AU" smtClean="0"/>
              <a:t>4/09/2023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350A8FA-853E-4E63-89D1-09AF4710AC87}" type="slidenum">
              <a:rPr lang="en-AU" smtClean="0"/>
              <a:t>‹#›</a:t>
            </a:fld>
            <a:endParaRPr lang="en-AU"/>
          </a:p>
        </p:txBody>
      </p:sp>
    </p:spTree>
    <p:extLst>
      <p:ext uri="{BB962C8B-B14F-4D97-AF65-F5344CB8AC3E}">
        <p14:creationId xmlns:p14="http://schemas.microsoft.com/office/powerpoint/2010/main" val="162200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64E2676-F0A7-4755-9FBC-F0E6E0312885}" type="datetimeFigureOut">
              <a:rPr lang="en-AU" smtClean="0"/>
              <a:t>4/09/2023</a:t>
            </a:fld>
            <a:endParaRPr lang="en-AU"/>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350A8FA-853E-4E63-89D1-09AF4710AC87}" type="slidenum">
              <a:rPr lang="en-AU" smtClean="0"/>
              <a:t>‹#›</a:t>
            </a:fld>
            <a:endParaRPr lang="en-AU"/>
          </a:p>
        </p:txBody>
      </p:sp>
    </p:spTree>
    <p:extLst>
      <p:ext uri="{BB962C8B-B14F-4D97-AF65-F5344CB8AC3E}">
        <p14:creationId xmlns:p14="http://schemas.microsoft.com/office/powerpoint/2010/main" val="25070722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0F9D129-220A-859F-5E4A-6C8057EAE52B}"/>
              </a:ext>
            </a:extLst>
          </p:cNvPr>
          <p:cNvSpPr/>
          <p:nvPr/>
        </p:nvSpPr>
        <p:spPr>
          <a:xfrm>
            <a:off x="1711569" y="269630"/>
            <a:ext cx="9378462" cy="1688124"/>
          </a:xfrm>
          <a:prstGeom prst="rect">
            <a:avLst/>
          </a:prstGeom>
          <a:solidFill>
            <a:schemeClr val="accent5">
              <a:lumMod val="20000"/>
              <a:lumOff val="8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600"/>
              </a:spcAft>
            </a:pPr>
            <a:r>
              <a:rPr lang="en-AU" sz="3600" b="1" dirty="0">
                <a:solidFill>
                  <a:schemeClr val="tx1"/>
                </a:solidFill>
                <a:latin typeface="Times New Roman" panose="02020603050405020304" pitchFamily="18" charset="0"/>
                <a:cs typeface="Times New Roman" panose="02020603050405020304" pitchFamily="18" charset="0"/>
              </a:rPr>
              <a:t>Is the Q-ADDS actually effective?</a:t>
            </a:r>
          </a:p>
          <a:p>
            <a:pPr algn="ctr"/>
            <a:r>
              <a:rPr lang="en-US" sz="1600" dirty="0">
                <a:solidFill>
                  <a:schemeClr val="tx1"/>
                </a:solidFill>
                <a:latin typeface="Times New Roman" panose="02020603050405020304" pitchFamily="18" charset="0"/>
                <a:cs typeface="Times New Roman" panose="02020603050405020304" pitchFamily="18" charset="0"/>
              </a:rPr>
              <a:t>Queensland Adult Deterioration Detection System (Q-ADDS) observation chart diagnostic accuracy in detecting patient deterioration: A retrospective case–control study</a:t>
            </a:r>
            <a:endParaRPr lang="en-AU" sz="1600" dirty="0">
              <a:solidFill>
                <a:schemeClr val="tx1"/>
              </a:solidFill>
              <a:latin typeface="Times New Roman" panose="02020603050405020304" pitchFamily="18" charset="0"/>
              <a:cs typeface="Times New Roman" panose="02020603050405020304" pitchFamily="18" charset="0"/>
            </a:endParaRPr>
          </a:p>
          <a:p>
            <a:pPr algn="ctr">
              <a:spcBef>
                <a:spcPts val="600"/>
              </a:spcBef>
            </a:pPr>
            <a:r>
              <a:rPr lang="en-AU" sz="1600" i="1" dirty="0" err="1">
                <a:solidFill>
                  <a:schemeClr val="tx1"/>
                </a:solidFill>
                <a:latin typeface="Times New Roman" panose="02020603050405020304" pitchFamily="18" charset="0"/>
                <a:cs typeface="Times New Roman" panose="02020603050405020304" pitchFamily="18" charset="0"/>
              </a:rPr>
              <a:t>Flenady</a:t>
            </a:r>
            <a:r>
              <a:rPr lang="en-AU" sz="1600" i="1" dirty="0">
                <a:solidFill>
                  <a:schemeClr val="tx1"/>
                </a:solidFill>
                <a:latin typeface="Times New Roman" panose="02020603050405020304" pitchFamily="18" charset="0"/>
                <a:cs typeface="Times New Roman" panose="02020603050405020304" pitchFamily="18" charset="0"/>
              </a:rPr>
              <a:t>, T., Dwyer, T., Signal, T., Murray Boyle, C., Le </a:t>
            </a:r>
            <a:r>
              <a:rPr lang="en-AU" sz="1600" i="1" dirty="0" err="1">
                <a:solidFill>
                  <a:schemeClr val="tx1"/>
                </a:solidFill>
                <a:latin typeface="Times New Roman" panose="02020603050405020304" pitchFamily="18" charset="0"/>
                <a:cs typeface="Times New Roman" panose="02020603050405020304" pitchFamily="18" charset="0"/>
              </a:rPr>
              <a:t>Lagadec</a:t>
            </a:r>
            <a:r>
              <a:rPr lang="en-AU" sz="1600" i="1" dirty="0">
                <a:solidFill>
                  <a:schemeClr val="tx1"/>
                </a:solidFill>
                <a:latin typeface="Times New Roman" panose="02020603050405020304" pitchFamily="18" charset="0"/>
                <a:cs typeface="Times New Roman" panose="02020603050405020304" pitchFamily="18" charset="0"/>
              </a:rPr>
              <a:t>, D., Kahl, J., &amp; Brown, M. (2023). Collegian.</a:t>
            </a:r>
          </a:p>
        </p:txBody>
      </p:sp>
      <p:sp>
        <p:nvSpPr>
          <p:cNvPr id="6" name="Rectangle 5">
            <a:extLst>
              <a:ext uri="{FF2B5EF4-FFF2-40B4-BE49-F238E27FC236}">
                <a16:creationId xmlns:a16="http://schemas.microsoft.com/office/drawing/2014/main" id="{5733D84E-D155-ACB0-3765-5F4A73A5F8FA}"/>
              </a:ext>
            </a:extLst>
          </p:cNvPr>
          <p:cNvSpPr/>
          <p:nvPr/>
        </p:nvSpPr>
        <p:spPr>
          <a:xfrm>
            <a:off x="3382105" y="2227383"/>
            <a:ext cx="5955320" cy="2485295"/>
          </a:xfrm>
          <a:prstGeom prst="rect">
            <a:avLst/>
          </a:prstGeom>
          <a:solidFill>
            <a:schemeClr val="accent2">
              <a:lumMod val="20000"/>
              <a:lumOff val="8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144000" tIns="108000" rtlCol="0" anchor="t"/>
          <a:lstStyle/>
          <a:p>
            <a:r>
              <a:rPr lang="en-AU" sz="1600" b="1" dirty="0">
                <a:solidFill>
                  <a:schemeClr val="tx1"/>
                </a:solidFill>
                <a:latin typeface="Times New Roman" panose="02020603050405020304" pitchFamily="18" charset="0"/>
                <a:cs typeface="Times New Roman" panose="02020603050405020304" pitchFamily="18" charset="0"/>
              </a:rPr>
              <a:t>Results</a:t>
            </a:r>
            <a:endParaRPr lang="en-AU" b="1" dirty="0">
              <a:solidFill>
                <a:schemeClr val="tx1"/>
              </a:solidFill>
              <a:latin typeface="Times New Roman" panose="02020603050405020304" pitchFamily="18" charset="0"/>
              <a:cs typeface="Times New Roman" panose="02020603050405020304" pitchFamily="18" charset="0"/>
            </a:endParaRPr>
          </a:p>
          <a:p>
            <a:pPr marL="342900" indent="-342900">
              <a:spcBef>
                <a:spcPts val="1200"/>
              </a:spcBef>
              <a:spcAft>
                <a:spcPts val="600"/>
              </a:spcAft>
              <a:buFont typeface="+mj-lt"/>
              <a:buAutoNum type="arabicPeriod"/>
            </a:pPr>
            <a:r>
              <a:rPr lang="en-US" sz="1200" b="0" i="0" dirty="0">
                <a:solidFill>
                  <a:schemeClr val="tx1"/>
                </a:solidFill>
                <a:effectLst/>
                <a:latin typeface="Times New Roman" panose="02020603050405020304" pitchFamily="18" charset="0"/>
                <a:cs typeface="Times New Roman" panose="02020603050405020304" pitchFamily="18" charset="0"/>
              </a:rPr>
              <a:t>In a linear model, all vital signs recorded on the Q-ADDS were significant predictors of serious adverse events (SAEs; e.g., MI, septic shock), with the exception of </a:t>
            </a:r>
            <a:r>
              <a:rPr lang="en-US" sz="1200" i="0" dirty="0">
                <a:solidFill>
                  <a:schemeClr val="tx1"/>
                </a:solidFill>
                <a:effectLst/>
                <a:latin typeface="Times New Roman" panose="02020603050405020304" pitchFamily="18" charset="0"/>
                <a:cs typeface="Times New Roman" panose="02020603050405020304" pitchFamily="18" charset="0"/>
              </a:rPr>
              <a:t>temperature (see </a:t>
            </a:r>
            <a:r>
              <a:rPr lang="en-US" sz="1200" b="1" i="0" dirty="0">
                <a:solidFill>
                  <a:schemeClr val="tx1"/>
                </a:solidFill>
                <a:effectLst/>
                <a:latin typeface="Times New Roman" panose="02020603050405020304" pitchFamily="18" charset="0"/>
                <a:cs typeface="Times New Roman" panose="02020603050405020304" pitchFamily="18" charset="0"/>
              </a:rPr>
              <a:t>Table</a:t>
            </a:r>
            <a:r>
              <a:rPr lang="en-US" sz="1200" i="0" dirty="0">
                <a:solidFill>
                  <a:schemeClr val="tx1"/>
                </a:solidFill>
                <a:effectLst/>
                <a:latin typeface="Times New Roman" panose="02020603050405020304" pitchFamily="18" charset="0"/>
                <a:cs typeface="Times New Roman" panose="02020603050405020304" pitchFamily="18" charset="0"/>
              </a:rPr>
              <a:t> below).</a:t>
            </a:r>
            <a:endParaRPr lang="en-US" sz="1200" b="0" i="0" dirty="0">
              <a:solidFill>
                <a:schemeClr val="tx1"/>
              </a:solidFill>
              <a:effectLst/>
              <a:latin typeface="Times New Roman" panose="02020603050405020304" pitchFamily="18" charset="0"/>
              <a:cs typeface="Times New Roman" panose="02020603050405020304" pitchFamily="18" charset="0"/>
            </a:endParaRPr>
          </a:p>
          <a:p>
            <a:pPr marL="342900" indent="-342900">
              <a:spcAft>
                <a:spcPts val="600"/>
              </a:spcAft>
              <a:buFont typeface="+mj-lt"/>
              <a:buAutoNum type="arabicPeriod"/>
            </a:pPr>
            <a:r>
              <a:rPr lang="en-US" sz="1200" b="0" i="0" dirty="0">
                <a:solidFill>
                  <a:schemeClr val="tx1"/>
                </a:solidFill>
                <a:effectLst/>
                <a:latin typeface="Times New Roman" panose="02020603050405020304" pitchFamily="18" charset="0"/>
                <a:cs typeface="Times New Roman" panose="02020603050405020304" pitchFamily="18" charset="0"/>
              </a:rPr>
              <a:t>Q-ADDS predicted patient deterioration with </a:t>
            </a:r>
            <a:r>
              <a:rPr lang="en-US" sz="1200" i="0" dirty="0">
                <a:solidFill>
                  <a:schemeClr val="tx1"/>
                </a:solidFill>
                <a:effectLst/>
                <a:latin typeface="Times New Roman" panose="02020603050405020304" pitchFamily="18" charset="0"/>
                <a:cs typeface="Times New Roman" panose="02020603050405020304" pitchFamily="18" charset="0"/>
              </a:rPr>
              <a:t>above-chance accuracy </a:t>
            </a:r>
            <a:r>
              <a:rPr lang="en-US" sz="1200" b="0" i="0" dirty="0">
                <a:solidFill>
                  <a:schemeClr val="tx1"/>
                </a:solidFill>
                <a:effectLst/>
                <a:latin typeface="Times New Roman" panose="02020603050405020304" pitchFamily="18" charset="0"/>
                <a:cs typeface="Times New Roman" panose="02020603050405020304" pitchFamily="18" charset="0"/>
              </a:rPr>
              <a:t>at 6, 12, 18 and 24 hours prior to onset of an SAE (see </a:t>
            </a:r>
            <a:r>
              <a:rPr lang="en-US" sz="1200" b="1" dirty="0">
                <a:solidFill>
                  <a:schemeClr val="tx1"/>
                </a:solidFill>
                <a:latin typeface="Times New Roman" panose="02020603050405020304" pitchFamily="18" charset="0"/>
                <a:cs typeface="Times New Roman" panose="02020603050405020304" pitchFamily="18" charset="0"/>
              </a:rPr>
              <a:t>Figure</a:t>
            </a:r>
            <a:r>
              <a:rPr lang="en-US" sz="1200" b="0" i="0" dirty="0">
                <a:solidFill>
                  <a:schemeClr val="tx1"/>
                </a:solidFill>
                <a:effectLst/>
                <a:latin typeface="Times New Roman" panose="02020603050405020304" pitchFamily="18" charset="0"/>
                <a:cs typeface="Times New Roman" panose="02020603050405020304" pitchFamily="18" charset="0"/>
              </a:rPr>
              <a:t> below).</a:t>
            </a:r>
          </a:p>
          <a:p>
            <a:pPr marL="342900" indent="-342900">
              <a:spcAft>
                <a:spcPts val="600"/>
              </a:spcAft>
              <a:buFont typeface="+mj-lt"/>
              <a:buAutoNum type="arabicPeriod"/>
            </a:pPr>
            <a:r>
              <a:rPr lang="en-US" sz="1200" b="0" i="0" dirty="0">
                <a:solidFill>
                  <a:schemeClr val="tx1"/>
                </a:solidFill>
                <a:effectLst/>
                <a:latin typeface="Times New Roman" panose="02020603050405020304" pitchFamily="18" charset="0"/>
                <a:cs typeface="Times New Roman" panose="02020603050405020304" pitchFamily="18" charset="0"/>
              </a:rPr>
              <a:t>At 6 hours prior to deterioration event, the Q-ADDS was comparable to an optimised RF model using the same vital sign data (AUROC = 0.690). </a:t>
            </a:r>
            <a:endParaRPr lang="en-US" sz="1200" dirty="0">
              <a:solidFill>
                <a:schemeClr val="tx1"/>
              </a:solidFill>
              <a:latin typeface="Times New Roman" panose="02020603050405020304" pitchFamily="18" charset="0"/>
              <a:cs typeface="Times New Roman" panose="02020603050405020304" pitchFamily="18" charset="0"/>
            </a:endParaRPr>
          </a:p>
          <a:p>
            <a:pPr marL="342900" indent="-342900">
              <a:spcAft>
                <a:spcPts val="600"/>
              </a:spcAft>
              <a:buFont typeface="+mj-lt"/>
              <a:buAutoNum type="arabicPeriod"/>
            </a:pPr>
            <a:r>
              <a:rPr lang="en-US" sz="1200" b="0" i="0" dirty="0">
                <a:solidFill>
                  <a:schemeClr val="tx1"/>
                </a:solidFill>
                <a:effectLst/>
                <a:latin typeface="Times New Roman" panose="02020603050405020304" pitchFamily="18" charset="0"/>
                <a:cs typeface="Times New Roman" panose="02020603050405020304" pitchFamily="18" charset="0"/>
              </a:rPr>
              <a:t>The aggregated Q-ADDS score was a better predictor of patient deterioration than any individual vital sign.</a:t>
            </a:r>
          </a:p>
          <a:p>
            <a:pPr marL="342900" indent="-342900">
              <a:spcAft>
                <a:spcPts val="600"/>
              </a:spcAft>
              <a:buFont typeface="+mj-lt"/>
              <a:buAutoNum type="arabicPeriod"/>
            </a:pPr>
            <a:endParaRPr lang="en-AU" sz="1600" b="1" dirty="0">
              <a:solidFill>
                <a:schemeClr val="tx1"/>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15CF3317-34F0-7F3F-051E-AAACF9CF21B4}"/>
              </a:ext>
            </a:extLst>
          </p:cNvPr>
          <p:cNvSpPr/>
          <p:nvPr/>
        </p:nvSpPr>
        <p:spPr>
          <a:xfrm>
            <a:off x="269629" y="2227382"/>
            <a:ext cx="2801811" cy="5017480"/>
          </a:xfrm>
          <a:prstGeom prst="rect">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144000" tIns="108000" rIns="90000" rtlCol="0" anchor="t"/>
          <a:lstStyle/>
          <a:p>
            <a:r>
              <a:rPr lang="en-AU" sz="1600" b="1" dirty="0">
                <a:solidFill>
                  <a:schemeClr val="tx1"/>
                </a:solidFill>
                <a:latin typeface="Times New Roman" panose="02020603050405020304" pitchFamily="18" charset="0"/>
                <a:cs typeface="Times New Roman" panose="02020603050405020304" pitchFamily="18" charset="0"/>
              </a:rPr>
              <a:t>Introduction</a:t>
            </a:r>
          </a:p>
          <a:p>
            <a:pPr>
              <a:spcBef>
                <a:spcPts val="600"/>
              </a:spcBef>
            </a:pPr>
            <a:r>
              <a:rPr lang="en-US" sz="1200" i="0" dirty="0">
                <a:solidFill>
                  <a:schemeClr val="tx1"/>
                </a:solidFill>
                <a:effectLst/>
                <a:latin typeface="Times New Roman" panose="02020603050405020304" pitchFamily="18" charset="0"/>
                <a:cs typeface="Times New Roman" panose="02020603050405020304" pitchFamily="18" charset="0"/>
              </a:rPr>
              <a:t>The Queensland Adult Deterioration Detection System (Q-ADDS) is a track-and-trigger early warning system for adult public hospital patients in Queensland. </a:t>
            </a:r>
            <a:endParaRPr lang="en-US" sz="1200" dirty="0">
              <a:solidFill>
                <a:schemeClr val="tx1"/>
              </a:solidFill>
              <a:latin typeface="Times New Roman" panose="02020603050405020304" pitchFamily="18" charset="0"/>
              <a:cs typeface="Times New Roman" panose="02020603050405020304" pitchFamily="18" charset="0"/>
            </a:endParaRPr>
          </a:p>
          <a:p>
            <a:pPr>
              <a:spcBef>
                <a:spcPts val="600"/>
              </a:spcBef>
            </a:pPr>
            <a:r>
              <a:rPr lang="en-US" sz="1200" dirty="0">
                <a:solidFill>
                  <a:schemeClr val="tx1"/>
                </a:solidFill>
                <a:latin typeface="Times New Roman" panose="02020603050405020304" pitchFamily="18" charset="0"/>
                <a:cs typeface="Times New Roman" panose="02020603050405020304" pitchFamily="18" charset="0"/>
              </a:rPr>
              <a:t>Clinicians – primarily nurses in acute care facilities – are required to regularly complete the Q-ADDS forms either manually or digitally using patient vital sign observations (see </a:t>
            </a:r>
            <a:r>
              <a:rPr lang="en-US" sz="1200" b="1" dirty="0">
                <a:solidFill>
                  <a:schemeClr val="tx1"/>
                </a:solidFill>
                <a:latin typeface="Times New Roman" panose="02020603050405020304" pitchFamily="18" charset="0"/>
                <a:cs typeface="Times New Roman" panose="02020603050405020304" pitchFamily="18" charset="0"/>
              </a:rPr>
              <a:t>observations)</a:t>
            </a:r>
            <a:r>
              <a:rPr lang="en-US" sz="1200" dirty="0">
                <a:solidFill>
                  <a:schemeClr val="tx1"/>
                </a:solidFill>
                <a:latin typeface="Times New Roman" panose="02020603050405020304" pitchFamily="18" charset="0"/>
                <a:cs typeface="Times New Roman" panose="02020603050405020304" pitchFamily="18" charset="0"/>
              </a:rPr>
              <a:t>. </a:t>
            </a:r>
          </a:p>
          <a:p>
            <a:pPr>
              <a:spcBef>
                <a:spcPts val="600"/>
              </a:spcBef>
            </a:pPr>
            <a:r>
              <a:rPr lang="en-US" sz="1200" dirty="0">
                <a:solidFill>
                  <a:schemeClr val="tx1"/>
                </a:solidFill>
                <a:latin typeface="Times New Roman" panose="02020603050405020304" pitchFamily="18" charset="0"/>
                <a:cs typeface="Times New Roman" panose="02020603050405020304" pitchFamily="18" charset="0"/>
              </a:rPr>
              <a:t>Observations are ‘scored’ using a system on the chart, with higher scores associated with a corresponding risk of patient deterioration (e.g., respiration rate between 20-24 would score one (1) point). A score ≥8 results in escalation to a Medical Emergency Team (MET).</a:t>
            </a:r>
          </a:p>
          <a:p>
            <a:pPr>
              <a:spcBef>
                <a:spcPts val="600"/>
              </a:spcBef>
            </a:pPr>
            <a:r>
              <a:rPr lang="en-US" sz="1200" dirty="0">
                <a:solidFill>
                  <a:schemeClr val="tx1"/>
                </a:solidFill>
                <a:latin typeface="Times New Roman" panose="02020603050405020304" pitchFamily="18" charset="0"/>
                <a:cs typeface="Times New Roman" panose="02020603050405020304" pitchFamily="18" charset="0"/>
              </a:rPr>
              <a:t>Whether this scoring system is effective for predicting serious adverse events (SAEs) is unclear, as simple integer scoring necessarily loses some information that more optimised models retain. </a:t>
            </a:r>
            <a:endParaRPr lang="en-AU" sz="1200" dirty="0">
              <a:solidFill>
                <a:schemeClr val="tx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794EBC33-FE22-2640-343D-8AF61815E42F}"/>
              </a:ext>
            </a:extLst>
          </p:cNvPr>
          <p:cNvSpPr/>
          <p:nvPr/>
        </p:nvSpPr>
        <p:spPr>
          <a:xfrm>
            <a:off x="9648089" y="2227383"/>
            <a:ext cx="2883881" cy="2028094"/>
          </a:xfrm>
          <a:prstGeom prst="rect">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144000" tIns="108000" rIns="90000" rtlCol="0" anchor="t"/>
          <a:lstStyle/>
          <a:p>
            <a:r>
              <a:rPr lang="en-AU" sz="1600" b="1" dirty="0">
                <a:solidFill>
                  <a:schemeClr val="tx1"/>
                </a:solidFill>
                <a:latin typeface="Times New Roman" panose="02020603050405020304" pitchFamily="18" charset="0"/>
                <a:cs typeface="Times New Roman" panose="02020603050405020304" pitchFamily="18" charset="0"/>
              </a:rPr>
              <a:t>Sample </a:t>
            </a:r>
          </a:p>
          <a:p>
            <a:pPr>
              <a:spcBef>
                <a:spcPts val="600"/>
              </a:spcBef>
            </a:pPr>
            <a:r>
              <a:rPr lang="en-AU" sz="1200" dirty="0">
                <a:solidFill>
                  <a:schemeClr val="tx1"/>
                </a:solidFill>
                <a:latin typeface="Times New Roman" panose="02020603050405020304" pitchFamily="18" charset="0"/>
                <a:cs typeface="Times New Roman" panose="02020603050405020304" pitchFamily="18" charset="0"/>
              </a:rPr>
              <a:t>Adult patients of Queensland hospitals admitted to acute-care facilities between 1 Oct 2016 – 30 Sep 2017 (12 month period)</a:t>
            </a:r>
          </a:p>
          <a:p>
            <a:pPr>
              <a:spcBef>
                <a:spcPts val="600"/>
              </a:spcBef>
            </a:pPr>
            <a:r>
              <a:rPr lang="en-AU" sz="1200" b="1" dirty="0">
                <a:solidFill>
                  <a:schemeClr val="tx1"/>
                </a:solidFill>
                <a:latin typeface="Times New Roman" panose="02020603050405020304" pitchFamily="18" charset="0"/>
                <a:cs typeface="Times New Roman" panose="02020603050405020304" pitchFamily="18" charset="0"/>
              </a:rPr>
              <a:t>Control: </a:t>
            </a:r>
            <a:r>
              <a:rPr lang="en-AU" sz="1200" dirty="0">
                <a:solidFill>
                  <a:schemeClr val="tx1"/>
                </a:solidFill>
                <a:latin typeface="Times New Roman" panose="02020603050405020304" pitchFamily="18" charset="0"/>
                <a:cs typeface="Times New Roman" panose="02020603050405020304" pitchFamily="18" charset="0"/>
              </a:rPr>
              <a:t>No Medical Emergency Team (MET) call during period (n=1,088).</a:t>
            </a:r>
          </a:p>
          <a:p>
            <a:pPr>
              <a:spcBef>
                <a:spcPts val="600"/>
              </a:spcBef>
            </a:pPr>
            <a:r>
              <a:rPr lang="en-AU" sz="1200" b="1" dirty="0">
                <a:solidFill>
                  <a:schemeClr val="tx1"/>
                </a:solidFill>
                <a:latin typeface="Times New Roman" panose="02020603050405020304" pitchFamily="18" charset="0"/>
                <a:cs typeface="Times New Roman" panose="02020603050405020304" pitchFamily="18" charset="0"/>
              </a:rPr>
              <a:t>Index: </a:t>
            </a:r>
            <a:r>
              <a:rPr lang="en-AU" sz="1200" dirty="0">
                <a:solidFill>
                  <a:schemeClr val="tx1"/>
                </a:solidFill>
                <a:latin typeface="Times New Roman" panose="02020603050405020304" pitchFamily="18" charset="0"/>
                <a:cs typeface="Times New Roman" panose="02020603050405020304" pitchFamily="18" charset="0"/>
              </a:rPr>
              <a:t>MET call triggered during period (proxy for clinical deterioration; n=1,152).</a:t>
            </a:r>
          </a:p>
          <a:p>
            <a:pPr marL="285750" indent="-285750">
              <a:spcBef>
                <a:spcPts val="1200"/>
              </a:spcBef>
              <a:buFont typeface="Arial" panose="020B0604020202020204" pitchFamily="34" charset="0"/>
              <a:buChar char="•"/>
            </a:pPr>
            <a:endParaRPr lang="en-AU" sz="1400" dirty="0">
              <a:solidFill>
                <a:schemeClr val="tx1"/>
              </a:solidFill>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3DF6CED0-69AD-D112-2DB9-EF115A92DF52}"/>
              </a:ext>
            </a:extLst>
          </p:cNvPr>
          <p:cNvSpPr/>
          <p:nvPr/>
        </p:nvSpPr>
        <p:spPr>
          <a:xfrm>
            <a:off x="3382104" y="7924791"/>
            <a:ext cx="3587262" cy="1406779"/>
          </a:xfrm>
          <a:prstGeom prst="rect">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144000" tIns="108000" rIns="90000" rtlCol="0" anchor="t"/>
          <a:lstStyle/>
          <a:p>
            <a:pPr>
              <a:spcBef>
                <a:spcPts val="600"/>
              </a:spcBef>
            </a:pPr>
            <a:r>
              <a:rPr lang="en-AU" sz="1200" dirty="0">
                <a:solidFill>
                  <a:schemeClr val="tx1"/>
                </a:solidFill>
                <a:latin typeface="Times New Roman" panose="02020603050405020304" pitchFamily="18" charset="0"/>
                <a:cs typeface="Times New Roman" panose="02020603050405020304" pitchFamily="18" charset="0"/>
              </a:rPr>
              <a:t>Estimate of three models’ specificity / sensitivity area under the curve (AUC) for predicting index (MET calls) vs controls using vital sign data. </a:t>
            </a:r>
          </a:p>
          <a:p>
            <a:pPr>
              <a:spcBef>
                <a:spcPts val="600"/>
              </a:spcBef>
            </a:pPr>
            <a:r>
              <a:rPr lang="en-AU" sz="1200" b="1" dirty="0">
                <a:solidFill>
                  <a:schemeClr val="tx1"/>
                </a:solidFill>
                <a:latin typeface="Times New Roman" panose="02020603050405020304" pitchFamily="18" charset="0"/>
                <a:cs typeface="Times New Roman" panose="02020603050405020304" pitchFamily="18" charset="0"/>
              </a:rPr>
              <a:t>Model 1 </a:t>
            </a:r>
            <a:r>
              <a:rPr lang="en-AU" sz="1200" dirty="0">
                <a:solidFill>
                  <a:schemeClr val="tx1"/>
                </a:solidFill>
                <a:latin typeface="Times New Roman" panose="02020603050405020304" pitchFamily="18" charset="0"/>
                <a:cs typeface="Times New Roman" panose="02020603050405020304" pitchFamily="18" charset="0"/>
              </a:rPr>
              <a:t>(brown): Q-ADDS (scored additively).</a:t>
            </a:r>
          </a:p>
          <a:p>
            <a:r>
              <a:rPr lang="en-AU" sz="1200" b="1" dirty="0">
                <a:solidFill>
                  <a:schemeClr val="tx1"/>
                </a:solidFill>
                <a:latin typeface="Times New Roman" panose="02020603050405020304" pitchFamily="18" charset="0"/>
                <a:cs typeface="Times New Roman" panose="02020603050405020304" pitchFamily="18" charset="0"/>
              </a:rPr>
              <a:t>Model 2 </a:t>
            </a:r>
            <a:r>
              <a:rPr lang="en-AU" sz="1200" dirty="0">
                <a:solidFill>
                  <a:schemeClr val="tx1"/>
                </a:solidFill>
                <a:latin typeface="Times New Roman" panose="02020603050405020304" pitchFamily="18" charset="0"/>
                <a:cs typeface="Times New Roman" panose="02020603050405020304" pitchFamily="18" charset="0"/>
              </a:rPr>
              <a:t>(white): Logistic regression model</a:t>
            </a:r>
          </a:p>
          <a:p>
            <a:r>
              <a:rPr lang="en-AU" sz="1200" b="1" dirty="0">
                <a:solidFill>
                  <a:schemeClr val="tx1"/>
                </a:solidFill>
                <a:latin typeface="Times New Roman" panose="02020603050405020304" pitchFamily="18" charset="0"/>
                <a:cs typeface="Times New Roman" panose="02020603050405020304" pitchFamily="18" charset="0"/>
              </a:rPr>
              <a:t>Model 3 </a:t>
            </a:r>
            <a:r>
              <a:rPr lang="en-AU" sz="1200" dirty="0">
                <a:solidFill>
                  <a:schemeClr val="tx1"/>
                </a:solidFill>
                <a:latin typeface="Times New Roman" panose="02020603050405020304" pitchFamily="18" charset="0"/>
                <a:cs typeface="Times New Roman" panose="02020603050405020304" pitchFamily="18" charset="0"/>
              </a:rPr>
              <a:t>(grey): Random forest model</a:t>
            </a:r>
          </a:p>
        </p:txBody>
      </p:sp>
      <p:sp>
        <p:nvSpPr>
          <p:cNvPr id="15" name="Rectangle 14">
            <a:extLst>
              <a:ext uri="{FF2B5EF4-FFF2-40B4-BE49-F238E27FC236}">
                <a16:creationId xmlns:a16="http://schemas.microsoft.com/office/drawing/2014/main" id="{B8124283-6BEB-CE84-D416-95479D917CD1}"/>
              </a:ext>
            </a:extLst>
          </p:cNvPr>
          <p:cNvSpPr/>
          <p:nvPr/>
        </p:nvSpPr>
        <p:spPr>
          <a:xfrm>
            <a:off x="9648090" y="4525106"/>
            <a:ext cx="2883880" cy="3130057"/>
          </a:xfrm>
          <a:prstGeom prst="rect">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144000" tIns="108000" rIns="90000" rtlCol="0" anchor="t"/>
          <a:lstStyle/>
          <a:p>
            <a:pPr>
              <a:spcBef>
                <a:spcPts val="600"/>
              </a:spcBef>
            </a:pPr>
            <a:r>
              <a:rPr lang="en-AU" sz="1600" b="1" dirty="0">
                <a:solidFill>
                  <a:schemeClr val="tx1"/>
                </a:solidFill>
                <a:latin typeface="Times New Roman" panose="02020603050405020304" pitchFamily="18" charset="0"/>
                <a:cs typeface="Times New Roman" panose="02020603050405020304" pitchFamily="18" charset="0"/>
              </a:rPr>
              <a:t>Methods</a:t>
            </a:r>
            <a:endParaRPr lang="en-AU" sz="1400" b="1" dirty="0">
              <a:solidFill>
                <a:schemeClr val="tx1"/>
              </a:solidFill>
              <a:latin typeface="Times New Roman" panose="02020603050405020304" pitchFamily="18" charset="0"/>
              <a:cs typeface="Times New Roman" panose="02020603050405020304" pitchFamily="18" charset="0"/>
            </a:endParaRPr>
          </a:p>
          <a:p>
            <a:pPr>
              <a:spcBef>
                <a:spcPts val="600"/>
              </a:spcBef>
            </a:pPr>
            <a:r>
              <a:rPr lang="en-AU" sz="1200" dirty="0">
                <a:solidFill>
                  <a:schemeClr val="tx1"/>
                </a:solidFill>
                <a:latin typeface="Times New Roman" panose="02020603050405020304" pitchFamily="18" charset="0"/>
                <a:cs typeface="Times New Roman" panose="02020603050405020304" pitchFamily="18" charset="0"/>
              </a:rPr>
              <a:t>Patients’ Q-ADDS scores and individual vital sign information (e.g., resp rate, blood pressure, O</a:t>
            </a:r>
            <a:r>
              <a:rPr lang="en-AU" sz="1200" baseline="-25000" dirty="0">
                <a:solidFill>
                  <a:schemeClr val="tx1"/>
                </a:solidFill>
                <a:latin typeface="Times New Roman" panose="02020603050405020304" pitchFamily="18" charset="0"/>
                <a:cs typeface="Times New Roman" panose="02020603050405020304" pitchFamily="18" charset="0"/>
              </a:rPr>
              <a:t>2</a:t>
            </a:r>
            <a:r>
              <a:rPr lang="en-AU" sz="1200" dirty="0">
                <a:solidFill>
                  <a:schemeClr val="tx1"/>
                </a:solidFill>
                <a:latin typeface="Times New Roman" panose="02020603050405020304" pitchFamily="18" charset="0"/>
                <a:cs typeface="Times New Roman" panose="02020603050405020304" pitchFamily="18" charset="0"/>
              </a:rPr>
              <a:t> saturation) were calculated at 6, 12, 18, 24 hours prior to serious adverse event (or non-event for control).</a:t>
            </a:r>
          </a:p>
          <a:p>
            <a:pPr>
              <a:spcBef>
                <a:spcPts val="600"/>
              </a:spcBef>
            </a:pPr>
            <a:r>
              <a:rPr lang="en-AU" sz="1200" dirty="0">
                <a:solidFill>
                  <a:schemeClr val="tx1"/>
                </a:solidFill>
                <a:latin typeface="Times New Roman" panose="02020603050405020304" pitchFamily="18" charset="0"/>
                <a:cs typeface="Times New Roman" panose="02020603050405020304" pitchFamily="18" charset="0"/>
              </a:rPr>
              <a:t>Two mathematical models were created to ‘optimise’ use of individual vital sign data to predict serious adverse events (i.e., logistic regression and random forest). This allowed us to compare the efficacy of Q-ADDS scoring system against these more precise, yet less practical, models.</a:t>
            </a:r>
          </a:p>
          <a:p>
            <a:pPr>
              <a:spcBef>
                <a:spcPts val="1200"/>
              </a:spcBef>
            </a:pPr>
            <a:endParaRPr lang="en-AU" sz="1400" dirty="0">
              <a:solidFill>
                <a:schemeClr val="tx1"/>
              </a:solidFill>
              <a:latin typeface="Times New Roman" panose="02020603050405020304" pitchFamily="18" charset="0"/>
              <a:cs typeface="Times New Roman" panose="02020603050405020304" pitchFamily="18" charset="0"/>
            </a:endParaRPr>
          </a:p>
          <a:p>
            <a:endParaRPr lang="en-AU" sz="16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17" name="Chart 16">
            <a:extLst>
              <a:ext uri="{FF2B5EF4-FFF2-40B4-BE49-F238E27FC236}">
                <a16:creationId xmlns:a16="http://schemas.microsoft.com/office/drawing/2014/main" id="{47A7E241-86BE-841C-D8A7-89070EA9F6AD}"/>
              </a:ext>
            </a:extLst>
          </p:cNvPr>
          <p:cNvGraphicFramePr>
            <a:graphicFrameLocks/>
          </p:cNvGraphicFramePr>
          <p:nvPr>
            <p:extLst>
              <p:ext uri="{D42A27DB-BD31-4B8C-83A1-F6EECF244321}">
                <p14:modId xmlns:p14="http://schemas.microsoft.com/office/powerpoint/2010/main" val="3251255957"/>
              </p:ext>
            </p:extLst>
          </p:nvPr>
        </p:nvGraphicFramePr>
        <p:xfrm>
          <a:off x="3382104" y="4982306"/>
          <a:ext cx="3587262" cy="2672861"/>
        </p:xfrm>
        <a:graphic>
          <a:graphicData uri="http://schemas.openxmlformats.org/drawingml/2006/chart">
            <c:chart xmlns:c="http://schemas.openxmlformats.org/drawingml/2006/chart" xmlns:r="http://schemas.openxmlformats.org/officeDocument/2006/relationships" r:id="rId2"/>
          </a:graphicData>
        </a:graphic>
      </p:graphicFrame>
      <p:pic>
        <p:nvPicPr>
          <p:cNvPr id="18" name="Picture 17">
            <a:extLst>
              <a:ext uri="{FF2B5EF4-FFF2-40B4-BE49-F238E27FC236}">
                <a16:creationId xmlns:a16="http://schemas.microsoft.com/office/drawing/2014/main" id="{F9288A91-2962-F5CA-56E4-1DCF1A7EE868}"/>
              </a:ext>
            </a:extLst>
          </p:cNvPr>
          <p:cNvPicPr>
            <a:picLocks noChangeAspect="1"/>
          </p:cNvPicPr>
          <p:nvPr/>
        </p:nvPicPr>
        <p:blipFill>
          <a:blip r:embed="rId3"/>
          <a:stretch>
            <a:fillRect/>
          </a:stretch>
        </p:blipFill>
        <p:spPr>
          <a:xfrm>
            <a:off x="269628" y="738553"/>
            <a:ext cx="1219964" cy="750278"/>
          </a:xfrm>
          <a:prstGeom prst="rect">
            <a:avLst/>
          </a:prstGeom>
        </p:spPr>
      </p:pic>
      <p:pic>
        <p:nvPicPr>
          <p:cNvPr id="20" name="Picture 19">
            <a:extLst>
              <a:ext uri="{FF2B5EF4-FFF2-40B4-BE49-F238E27FC236}">
                <a16:creationId xmlns:a16="http://schemas.microsoft.com/office/drawing/2014/main" id="{CB3DB7C8-E99A-A1B4-4D43-60D9FF5C8F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51531" y="8086355"/>
            <a:ext cx="1072078" cy="1072078"/>
          </a:xfrm>
          <a:prstGeom prst="rect">
            <a:avLst/>
          </a:prstGeom>
        </p:spPr>
      </p:pic>
      <p:sp>
        <p:nvSpPr>
          <p:cNvPr id="23" name="Rectangle 22">
            <a:extLst>
              <a:ext uri="{FF2B5EF4-FFF2-40B4-BE49-F238E27FC236}">
                <a16:creationId xmlns:a16="http://schemas.microsoft.com/office/drawing/2014/main" id="{E1BCEF18-5A7F-9D50-5C93-58215B64F304}"/>
              </a:ext>
            </a:extLst>
          </p:cNvPr>
          <p:cNvSpPr/>
          <p:nvPr/>
        </p:nvSpPr>
        <p:spPr>
          <a:xfrm>
            <a:off x="269628" y="7514492"/>
            <a:ext cx="2801811" cy="1817078"/>
          </a:xfrm>
          <a:prstGeom prst="rect">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144000" tIns="108000" rIns="90000" numCol="1" rtlCol="0" anchor="t"/>
          <a:lstStyle/>
          <a:p>
            <a:pPr>
              <a:spcBef>
                <a:spcPts val="600"/>
              </a:spcBef>
            </a:pPr>
            <a:r>
              <a:rPr lang="en-AU" sz="1600" b="1" dirty="0">
                <a:solidFill>
                  <a:schemeClr val="tx1"/>
                </a:solidFill>
                <a:latin typeface="Times New Roman" panose="02020603050405020304" pitchFamily="18" charset="0"/>
                <a:cs typeface="Times New Roman" panose="02020603050405020304" pitchFamily="18" charset="0"/>
              </a:rPr>
              <a:t>Q-ADDS Observations </a:t>
            </a:r>
            <a:r>
              <a:rPr lang="en-AU" sz="1600" b="1" i="1" dirty="0">
                <a:solidFill>
                  <a:schemeClr val="tx1"/>
                </a:solidFill>
                <a:latin typeface="Times New Roman" panose="02020603050405020304" pitchFamily="18" charset="0"/>
                <a:cs typeface="Times New Roman" panose="02020603050405020304" pitchFamily="18" charset="0"/>
              </a:rPr>
              <a:t>(NR)</a:t>
            </a:r>
            <a:endParaRPr lang="en-AU" sz="1400" i="1" dirty="0">
              <a:solidFill>
                <a:schemeClr val="tx1"/>
              </a:solidFill>
              <a:latin typeface="Times New Roman" panose="02020603050405020304" pitchFamily="18" charset="0"/>
              <a:cs typeface="Times New Roman" panose="02020603050405020304" pitchFamily="18" charset="0"/>
            </a:endParaRPr>
          </a:p>
          <a:p>
            <a:pPr>
              <a:spcBef>
                <a:spcPts val="600"/>
              </a:spcBef>
            </a:pPr>
            <a:r>
              <a:rPr lang="en-AU" sz="1200" dirty="0">
                <a:solidFill>
                  <a:schemeClr val="tx1"/>
                </a:solidFill>
                <a:latin typeface="Times New Roman" panose="02020603050405020304" pitchFamily="18" charset="0"/>
                <a:cs typeface="Times New Roman" panose="02020603050405020304" pitchFamily="18" charset="0"/>
              </a:rPr>
              <a:t>RR – Respiration rate (10-19)</a:t>
            </a:r>
          </a:p>
          <a:p>
            <a:pPr>
              <a:spcBef>
                <a:spcPts val="300"/>
              </a:spcBef>
            </a:pPr>
            <a:r>
              <a:rPr lang="en-AU" sz="1200" dirty="0">
                <a:solidFill>
                  <a:schemeClr val="tx1"/>
                </a:solidFill>
                <a:latin typeface="Times New Roman" panose="02020603050405020304" pitchFamily="18" charset="0"/>
                <a:cs typeface="Times New Roman" panose="02020603050405020304" pitchFamily="18" charset="0"/>
              </a:rPr>
              <a:t>HR – Heart rate (&gt;95%)</a:t>
            </a:r>
          </a:p>
          <a:p>
            <a:pPr>
              <a:spcBef>
                <a:spcPts val="300"/>
              </a:spcBef>
            </a:pPr>
            <a:r>
              <a:rPr lang="en-AU" sz="1200" dirty="0">
                <a:solidFill>
                  <a:schemeClr val="tx1"/>
                </a:solidFill>
                <a:latin typeface="Times New Roman" panose="02020603050405020304" pitchFamily="18" charset="0"/>
                <a:cs typeface="Times New Roman" panose="02020603050405020304" pitchFamily="18" charset="0"/>
              </a:rPr>
              <a:t>BP – Systolic blood pressure (110-150)</a:t>
            </a:r>
          </a:p>
          <a:p>
            <a:pPr>
              <a:spcBef>
                <a:spcPts val="300"/>
              </a:spcBef>
            </a:pPr>
            <a:r>
              <a:rPr lang="en-AU" sz="1200" dirty="0">
                <a:solidFill>
                  <a:schemeClr val="tx1"/>
                </a:solidFill>
                <a:latin typeface="Times New Roman" panose="02020603050405020304" pitchFamily="18" charset="0"/>
                <a:cs typeface="Times New Roman" panose="02020603050405020304" pitchFamily="18" charset="0"/>
              </a:rPr>
              <a:t>O</a:t>
            </a:r>
            <a:r>
              <a:rPr lang="en-AU" sz="1200" baseline="-25000" dirty="0">
                <a:solidFill>
                  <a:schemeClr val="tx1"/>
                </a:solidFill>
                <a:latin typeface="Times New Roman" panose="02020603050405020304" pitchFamily="18" charset="0"/>
                <a:cs typeface="Times New Roman" panose="02020603050405020304" pitchFamily="18" charset="0"/>
              </a:rPr>
              <a:t>2</a:t>
            </a:r>
            <a:r>
              <a:rPr lang="en-AU" sz="1200" dirty="0">
                <a:solidFill>
                  <a:schemeClr val="tx1"/>
                </a:solidFill>
                <a:latin typeface="Times New Roman" panose="02020603050405020304" pitchFamily="18" charset="0"/>
                <a:cs typeface="Times New Roman" panose="02020603050405020304" pitchFamily="18" charset="0"/>
              </a:rPr>
              <a:t>Flow – Oxygen delivery (</a:t>
            </a:r>
          </a:p>
          <a:p>
            <a:pPr>
              <a:spcBef>
                <a:spcPts val="300"/>
              </a:spcBef>
            </a:pPr>
            <a:r>
              <a:rPr lang="en-AU" sz="1200" dirty="0">
                <a:solidFill>
                  <a:schemeClr val="tx1"/>
                </a:solidFill>
                <a:latin typeface="Times New Roman" panose="02020603050405020304" pitchFamily="18" charset="0"/>
                <a:cs typeface="Times New Roman" panose="02020603050405020304" pitchFamily="18" charset="0"/>
              </a:rPr>
              <a:t>SpO</a:t>
            </a:r>
            <a:r>
              <a:rPr lang="en-AU" sz="1200" baseline="-25000" dirty="0">
                <a:solidFill>
                  <a:schemeClr val="tx1"/>
                </a:solidFill>
                <a:latin typeface="Times New Roman" panose="02020603050405020304" pitchFamily="18" charset="0"/>
                <a:cs typeface="Times New Roman" panose="02020603050405020304" pitchFamily="18" charset="0"/>
              </a:rPr>
              <a:t>2</a:t>
            </a:r>
            <a:r>
              <a:rPr lang="en-AU" sz="1200" dirty="0">
                <a:solidFill>
                  <a:schemeClr val="tx1"/>
                </a:solidFill>
                <a:latin typeface="Times New Roman" panose="02020603050405020304" pitchFamily="18" charset="0"/>
                <a:cs typeface="Times New Roman" panose="02020603050405020304" pitchFamily="18" charset="0"/>
              </a:rPr>
              <a:t> – Oxygen saturation</a:t>
            </a:r>
          </a:p>
          <a:p>
            <a:pPr>
              <a:spcBef>
                <a:spcPts val="300"/>
              </a:spcBef>
            </a:pPr>
            <a:r>
              <a:rPr lang="en-AU" sz="1200" dirty="0">
                <a:solidFill>
                  <a:schemeClr val="tx1"/>
                </a:solidFill>
                <a:latin typeface="Times New Roman" panose="02020603050405020304" pitchFamily="18" charset="0"/>
                <a:cs typeface="Times New Roman" panose="02020603050405020304" pitchFamily="18" charset="0"/>
              </a:rPr>
              <a:t>Temp – Temperature (°C)</a:t>
            </a:r>
          </a:p>
        </p:txBody>
      </p:sp>
      <p:graphicFrame>
        <p:nvGraphicFramePr>
          <p:cNvPr id="24" name="Table 23">
            <a:extLst>
              <a:ext uri="{FF2B5EF4-FFF2-40B4-BE49-F238E27FC236}">
                <a16:creationId xmlns:a16="http://schemas.microsoft.com/office/drawing/2014/main" id="{6086D635-BD96-7324-3256-B49FE9A74D68}"/>
              </a:ext>
            </a:extLst>
          </p:cNvPr>
          <p:cNvGraphicFramePr>
            <a:graphicFrameLocks noGrp="1"/>
          </p:cNvGraphicFramePr>
          <p:nvPr>
            <p:extLst>
              <p:ext uri="{D42A27DB-BD31-4B8C-83A1-F6EECF244321}">
                <p14:modId xmlns:p14="http://schemas.microsoft.com/office/powerpoint/2010/main" val="2689386902"/>
              </p:ext>
            </p:extLst>
          </p:nvPr>
        </p:nvGraphicFramePr>
        <p:xfrm>
          <a:off x="7280030" y="4982307"/>
          <a:ext cx="2057394" cy="2672856"/>
        </p:xfrm>
        <a:graphic>
          <a:graphicData uri="http://schemas.openxmlformats.org/drawingml/2006/table">
            <a:tbl>
              <a:tblPr>
                <a:effectLst/>
                <a:tableStyleId>{5C22544A-7EE6-4342-B048-85BDC9FD1C3A}</a:tableStyleId>
              </a:tblPr>
              <a:tblGrid>
                <a:gridCol w="76440">
                  <a:extLst>
                    <a:ext uri="{9D8B030D-6E8A-4147-A177-3AD203B41FA5}">
                      <a16:colId xmlns:a16="http://schemas.microsoft.com/office/drawing/2014/main" val="3034739337"/>
                    </a:ext>
                  </a:extLst>
                </a:gridCol>
                <a:gridCol w="920810">
                  <a:extLst>
                    <a:ext uri="{9D8B030D-6E8A-4147-A177-3AD203B41FA5}">
                      <a16:colId xmlns:a16="http://schemas.microsoft.com/office/drawing/2014/main" val="958350409"/>
                    </a:ext>
                  </a:extLst>
                </a:gridCol>
                <a:gridCol w="936326">
                  <a:extLst>
                    <a:ext uri="{9D8B030D-6E8A-4147-A177-3AD203B41FA5}">
                      <a16:colId xmlns:a16="http://schemas.microsoft.com/office/drawing/2014/main" val="1966083041"/>
                    </a:ext>
                  </a:extLst>
                </a:gridCol>
                <a:gridCol w="123818">
                  <a:extLst>
                    <a:ext uri="{9D8B030D-6E8A-4147-A177-3AD203B41FA5}">
                      <a16:colId xmlns:a16="http://schemas.microsoft.com/office/drawing/2014/main" val="2534585019"/>
                    </a:ext>
                  </a:extLst>
                </a:gridCol>
              </a:tblGrid>
              <a:tr h="318453">
                <a:tc>
                  <a:txBody>
                    <a:bodyPr/>
                    <a:lstStyle/>
                    <a:p>
                      <a:pPr algn="l" fontAlgn="b"/>
                      <a:endParaRPr lang="en-AU" sz="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pPr algn="l" fontAlgn="b"/>
                      <a:endParaRPr lang="en-A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A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AU"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049153334"/>
                  </a:ext>
                </a:extLst>
              </a:tr>
              <a:tr h="417574">
                <a:tc>
                  <a:txBody>
                    <a:bodyPr/>
                    <a:lstStyle/>
                    <a:p>
                      <a:pPr algn="l" fontAlgn="b"/>
                      <a:endParaRPr lang="en-AU"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9050" cap="flat" cmpd="sng" algn="ctr">
                      <a:solidFill>
                        <a:schemeClr val="tx1"/>
                      </a:solidFill>
                      <a:prstDash val="solid"/>
                      <a:round/>
                      <a:headEnd type="none" w="med" len="med"/>
                      <a:tailEnd type="none" w="med" len="med"/>
                    </a:lnL>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pPr algn="l" fontAlgn="b"/>
                      <a:endParaRPr lang="en-AU" sz="1200" b="0" i="0" u="none" strike="noStrike" cap="none" spc="0" dirty="0">
                        <a:ln>
                          <a:noFill/>
                        </a:ln>
                        <a:solidFill>
                          <a:schemeClr val="tx1"/>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200" b="0" u="none" strike="noStrike" cap="none" spc="0" dirty="0">
                          <a:ln>
                            <a:noFill/>
                          </a:ln>
                          <a:solidFill>
                            <a:schemeClr val="tx1"/>
                          </a:solidFill>
                          <a:effectLst/>
                          <a:latin typeface="Times New Roman" panose="02020603050405020304" pitchFamily="18" charset="0"/>
                          <a:cs typeface="Times New Roman" panose="02020603050405020304" pitchFamily="18" charset="0"/>
                        </a:rPr>
                        <a:t>Std. </a:t>
                      </a:r>
                      <a:r>
                        <a:rPr lang="el-GR" sz="1200" b="0" u="none" strike="noStrike" cap="none" spc="0" dirty="0">
                          <a:ln>
                            <a:noFill/>
                          </a:ln>
                          <a:solidFill>
                            <a:schemeClr val="tx1"/>
                          </a:solidFill>
                          <a:effectLst/>
                          <a:latin typeface="Times New Roman" panose="02020603050405020304" pitchFamily="18" charset="0"/>
                          <a:cs typeface="Times New Roman" panose="02020603050405020304" pitchFamily="18" charset="0"/>
                        </a:rPr>
                        <a:t>β</a:t>
                      </a:r>
                      <a:r>
                        <a:rPr lang="en-AU" sz="1200" b="0" u="none" strike="noStrike" cap="none" spc="0" dirty="0">
                          <a:ln>
                            <a:noFill/>
                          </a:ln>
                          <a:solidFill>
                            <a:schemeClr val="tx1"/>
                          </a:solidFill>
                          <a:effectLst/>
                          <a:latin typeface="Times New Roman" panose="02020603050405020304" pitchFamily="18" charset="0"/>
                          <a:cs typeface="Times New Roman" panose="02020603050405020304" pitchFamily="18" charset="0"/>
                        </a:rPr>
                        <a:t> Coefficient</a:t>
                      </a:r>
                      <a:endParaRPr lang="en-AU" sz="1200" b="0" i="0" u="none" strike="noStrike" cap="none" spc="0" dirty="0">
                        <a:ln>
                          <a:noFill/>
                        </a:ln>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AU" sz="10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150878683"/>
                  </a:ext>
                </a:extLst>
              </a:tr>
              <a:tr h="221667">
                <a:tc>
                  <a:txBody>
                    <a:bodyPr/>
                    <a:lstStyle/>
                    <a:p>
                      <a:pPr algn="l" fontAlgn="b"/>
                      <a:endParaRPr lang="en-AU" sz="1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9050" cap="flat" cmpd="sng" algn="ctr">
                      <a:solidFill>
                        <a:schemeClr val="tx1"/>
                      </a:solidFill>
                      <a:prstDash val="solid"/>
                      <a:round/>
                      <a:headEnd type="none" w="med" len="med"/>
                      <a:tailEnd type="none" w="med" len="med"/>
                    </a:lnL>
                    <a:lnT w="19050" cap="flat" cmpd="sng" algn="ctr">
                      <a:noFill/>
                      <a:prstDash val="solid"/>
                      <a:round/>
                      <a:headEnd type="none" w="med" len="med"/>
                      <a:tailEnd type="none" w="med" len="med"/>
                    </a:lnT>
                    <a:solidFill>
                      <a:schemeClr val="bg1"/>
                    </a:solidFill>
                  </a:tcPr>
                </a:tc>
                <a:tc>
                  <a:txBody>
                    <a:bodyPr/>
                    <a:lstStyle/>
                    <a:p>
                      <a:pPr algn="l" fontAlgn="b"/>
                      <a:r>
                        <a:rPr lang="en-AU" sz="1200" b="0" i="1" u="none" strike="noStrike" dirty="0">
                          <a:effectLst/>
                          <a:latin typeface="Times New Roman" panose="02020603050405020304" pitchFamily="18" charset="0"/>
                          <a:cs typeface="Times New Roman" panose="02020603050405020304" pitchFamily="18" charset="0"/>
                        </a:rPr>
                        <a:t>Observations</a:t>
                      </a:r>
                      <a:endParaRPr lang="en-AU"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solidFill>
                      <a:schemeClr val="bg1"/>
                    </a:solidFill>
                  </a:tcPr>
                </a:tc>
                <a:tc>
                  <a:txBody>
                    <a:bodyPr/>
                    <a:lstStyle/>
                    <a:p>
                      <a:pPr algn="l" fontAlgn="b"/>
                      <a:r>
                        <a:rPr lang="en-AU" sz="1200" i="1" u="none" strike="noStrike" dirty="0">
                          <a:effectLst/>
                          <a:latin typeface="Times New Roman" panose="02020603050405020304" pitchFamily="18" charset="0"/>
                          <a:cs typeface="Times New Roman" panose="02020603050405020304" pitchFamily="18" charset="0"/>
                        </a:rPr>
                        <a:t>9786</a:t>
                      </a:r>
                      <a:endParaRPr lang="en-AU"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solidFill>
                      <a:schemeClr val="bg1"/>
                    </a:solidFill>
                  </a:tcPr>
                </a:tc>
                <a:tc>
                  <a:txBody>
                    <a:bodyPr/>
                    <a:lstStyle/>
                    <a:p>
                      <a:pPr marL="108000" algn="l" fontAlgn="b"/>
                      <a:endParaRPr lang="en-AU"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1757702117"/>
                  </a:ext>
                </a:extLst>
              </a:tr>
              <a:tr h="221667">
                <a:tc>
                  <a:txBody>
                    <a:bodyPr/>
                    <a:lstStyle/>
                    <a:p>
                      <a:pPr marL="108000" algn="l" fontAlgn="b"/>
                      <a:endParaRPr lang="en-AU" sz="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bg1"/>
                    </a:solidFill>
                  </a:tcPr>
                </a:tc>
                <a:tc>
                  <a:txBody>
                    <a:bodyPr/>
                    <a:lstStyle/>
                    <a:p>
                      <a:pPr marL="108000" algn="l" fontAlgn="b"/>
                      <a:r>
                        <a:rPr lang="en-AU" sz="1200" b="0" u="none" strike="noStrike" dirty="0">
                          <a:effectLst/>
                          <a:latin typeface="Times New Roman" panose="02020603050405020304" pitchFamily="18" charset="0"/>
                          <a:cs typeface="Times New Roman" panose="02020603050405020304" pitchFamily="18" charset="0"/>
                        </a:rPr>
                        <a:t>RR</a:t>
                      </a:r>
                      <a:endParaRPr lang="en-A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c>
                  <a:txBody>
                    <a:bodyPr/>
                    <a:lstStyle/>
                    <a:p>
                      <a:pPr marL="108000" algn="l" fontAlgn="b"/>
                      <a:r>
                        <a:rPr lang="en-AU" sz="1200" u="none" strike="noStrike" dirty="0">
                          <a:effectLst/>
                          <a:latin typeface="Times New Roman" panose="02020603050405020304" pitchFamily="18" charset="0"/>
                          <a:cs typeface="Times New Roman" panose="02020603050405020304" pitchFamily="18" charset="0"/>
                        </a:rPr>
                        <a:t>0.438***</a:t>
                      </a:r>
                    </a:p>
                  </a:txBody>
                  <a:tcPr marL="9525" marR="9525" marT="9525" marB="0" anchor="b">
                    <a:solidFill>
                      <a:schemeClr val="bg1"/>
                    </a:solidFill>
                  </a:tcPr>
                </a:tc>
                <a:tc>
                  <a:txBody>
                    <a:bodyPr/>
                    <a:lstStyle/>
                    <a:p>
                      <a:pPr marL="108000" algn="l" fontAlgn="b"/>
                      <a:endParaRPr lang="en-AU"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81962630"/>
                  </a:ext>
                </a:extLst>
              </a:tr>
              <a:tr h="221667">
                <a:tc>
                  <a:txBody>
                    <a:bodyPr/>
                    <a:lstStyle/>
                    <a:p>
                      <a:pPr marL="108000" algn="l" fontAlgn="b"/>
                      <a:endParaRPr lang="en-AU" sz="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bg1"/>
                    </a:solidFill>
                  </a:tcPr>
                </a:tc>
                <a:tc>
                  <a:txBody>
                    <a:bodyPr/>
                    <a:lstStyle/>
                    <a:p>
                      <a:pPr marL="108000" algn="l" fontAlgn="b"/>
                      <a:r>
                        <a:rPr lang="en-AU" sz="1200" b="0" u="none" strike="noStrike" dirty="0">
                          <a:effectLst/>
                          <a:latin typeface="Times New Roman" panose="02020603050405020304" pitchFamily="18" charset="0"/>
                          <a:cs typeface="Times New Roman" panose="02020603050405020304" pitchFamily="18" charset="0"/>
                        </a:rPr>
                        <a:t>HR</a:t>
                      </a:r>
                      <a:endParaRPr lang="en-A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c>
                  <a:txBody>
                    <a:bodyPr/>
                    <a:lstStyle/>
                    <a:p>
                      <a:pPr marL="108000" algn="l" fontAlgn="b"/>
                      <a:r>
                        <a:rPr lang="en-AU" sz="1200" u="none" strike="noStrike" dirty="0">
                          <a:effectLst/>
                          <a:latin typeface="Times New Roman" panose="02020603050405020304" pitchFamily="18" charset="0"/>
                          <a:cs typeface="Times New Roman" panose="02020603050405020304" pitchFamily="18" charset="0"/>
                        </a:rPr>
                        <a:t>0.349***</a:t>
                      </a:r>
                      <a:endParaRPr lang="en-A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c>
                  <a:txBody>
                    <a:bodyPr/>
                    <a:lstStyle/>
                    <a:p>
                      <a:pPr marL="108000" algn="l" fontAlgn="b"/>
                      <a:endParaRPr lang="en-AU"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832777909"/>
                  </a:ext>
                </a:extLst>
              </a:tr>
              <a:tr h="221667">
                <a:tc>
                  <a:txBody>
                    <a:bodyPr/>
                    <a:lstStyle/>
                    <a:p>
                      <a:pPr marL="108000" algn="l" fontAlgn="b"/>
                      <a:endParaRPr lang="en-AU" sz="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bg1"/>
                    </a:solidFill>
                  </a:tcPr>
                </a:tc>
                <a:tc>
                  <a:txBody>
                    <a:bodyPr/>
                    <a:lstStyle/>
                    <a:p>
                      <a:pPr marL="108000" algn="l" fontAlgn="b"/>
                      <a:r>
                        <a:rPr lang="en-AU" sz="1200" b="0" u="none" strike="noStrike" dirty="0">
                          <a:effectLst/>
                          <a:latin typeface="Times New Roman" panose="02020603050405020304" pitchFamily="18" charset="0"/>
                          <a:cs typeface="Times New Roman" panose="02020603050405020304" pitchFamily="18" charset="0"/>
                        </a:rPr>
                        <a:t>O</a:t>
                      </a:r>
                      <a:r>
                        <a:rPr lang="en-AU" sz="1200" b="0" u="none" strike="noStrike" baseline="-25000" dirty="0">
                          <a:effectLst/>
                          <a:latin typeface="Times New Roman" panose="02020603050405020304" pitchFamily="18" charset="0"/>
                          <a:cs typeface="Times New Roman" panose="02020603050405020304" pitchFamily="18" charset="0"/>
                        </a:rPr>
                        <a:t>2</a:t>
                      </a:r>
                      <a:r>
                        <a:rPr lang="en-AU" sz="1200" b="0" u="none" strike="noStrike" dirty="0">
                          <a:effectLst/>
                          <a:latin typeface="Times New Roman" panose="02020603050405020304" pitchFamily="18" charset="0"/>
                          <a:cs typeface="Times New Roman" panose="02020603050405020304" pitchFamily="18" charset="0"/>
                        </a:rPr>
                        <a:t> Flow</a:t>
                      </a:r>
                      <a:endParaRPr lang="en-A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c>
                  <a:txBody>
                    <a:bodyPr/>
                    <a:lstStyle/>
                    <a:p>
                      <a:pPr marL="108000" algn="l" fontAlgn="b"/>
                      <a:r>
                        <a:rPr lang="en-AU" sz="1200" u="none" strike="noStrike" dirty="0">
                          <a:effectLst/>
                          <a:latin typeface="Times New Roman" panose="02020603050405020304" pitchFamily="18" charset="0"/>
                          <a:cs typeface="Times New Roman" panose="02020603050405020304" pitchFamily="18" charset="0"/>
                        </a:rPr>
                        <a:t>0.295***</a:t>
                      </a:r>
                      <a:endParaRPr lang="en-A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c>
                  <a:txBody>
                    <a:bodyPr/>
                    <a:lstStyle/>
                    <a:p>
                      <a:pPr marL="108000" algn="l" fontAlgn="b"/>
                      <a:endParaRPr lang="en-AU" sz="1000" b="0" i="0" u="none" strike="noStrike" baseline="-25000"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220213847"/>
                  </a:ext>
                </a:extLst>
              </a:tr>
              <a:tr h="221667">
                <a:tc>
                  <a:txBody>
                    <a:bodyPr/>
                    <a:lstStyle/>
                    <a:p>
                      <a:pPr marL="108000" algn="l" fontAlgn="b"/>
                      <a:endParaRPr lang="en-AU" sz="100" b="0" i="0" u="none" strike="noStrike" baseline="-25000"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bg1"/>
                    </a:solidFill>
                  </a:tcPr>
                </a:tc>
                <a:tc>
                  <a:txBody>
                    <a:bodyPr/>
                    <a:lstStyle/>
                    <a:p>
                      <a:pPr marL="108000" algn="l" fontAlgn="b"/>
                      <a:r>
                        <a:rPr lang="en-AU" sz="1200" b="0" u="none" strike="noStrike" dirty="0">
                          <a:effectLst/>
                          <a:latin typeface="Times New Roman" panose="02020603050405020304" pitchFamily="18" charset="0"/>
                          <a:cs typeface="Times New Roman" panose="02020603050405020304" pitchFamily="18" charset="0"/>
                        </a:rPr>
                        <a:t>SpO</a:t>
                      </a:r>
                      <a:r>
                        <a:rPr lang="en-AU" sz="1200" b="0" u="none" strike="noStrike" baseline="-25000" dirty="0">
                          <a:effectLst/>
                          <a:latin typeface="Times New Roman" panose="02020603050405020304" pitchFamily="18" charset="0"/>
                          <a:cs typeface="Times New Roman" panose="02020603050405020304" pitchFamily="18" charset="0"/>
                        </a:rPr>
                        <a:t>2</a:t>
                      </a:r>
                      <a:endParaRPr lang="en-AU" sz="1200" b="0" i="0" u="none" strike="noStrike" baseline="-25000"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c>
                  <a:txBody>
                    <a:bodyPr/>
                    <a:lstStyle/>
                    <a:p>
                      <a:pPr marL="108000" algn="l" fontAlgn="b"/>
                      <a:r>
                        <a:rPr lang="en-AU" sz="1200" u="none" strike="noStrike" dirty="0">
                          <a:effectLst/>
                          <a:latin typeface="Times New Roman" panose="02020603050405020304" pitchFamily="18" charset="0"/>
                          <a:cs typeface="Times New Roman" panose="02020603050405020304" pitchFamily="18" charset="0"/>
                        </a:rPr>
                        <a:t>0.138***</a:t>
                      </a:r>
                      <a:endParaRPr lang="en-A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c>
                  <a:txBody>
                    <a:bodyPr/>
                    <a:lstStyle/>
                    <a:p>
                      <a:pPr marL="108000" algn="l" fontAlgn="b"/>
                      <a:endParaRPr lang="en-AU"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300457717"/>
                  </a:ext>
                </a:extLst>
              </a:tr>
              <a:tr h="221667">
                <a:tc>
                  <a:txBody>
                    <a:bodyPr/>
                    <a:lstStyle/>
                    <a:p>
                      <a:pPr marL="108000" algn="l" fontAlgn="b"/>
                      <a:endParaRPr lang="en-AU" sz="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bg1"/>
                    </a:solidFill>
                  </a:tcPr>
                </a:tc>
                <a:tc>
                  <a:txBody>
                    <a:bodyPr/>
                    <a:lstStyle/>
                    <a:p>
                      <a:pPr marL="108000" algn="l" fontAlgn="b"/>
                      <a:r>
                        <a:rPr lang="en-AU" sz="1200" b="0" u="none" strike="noStrike" dirty="0">
                          <a:effectLst/>
                          <a:latin typeface="Times New Roman" panose="02020603050405020304" pitchFamily="18" charset="0"/>
                          <a:cs typeface="Times New Roman" panose="02020603050405020304" pitchFamily="18" charset="0"/>
                        </a:rPr>
                        <a:t>BP</a:t>
                      </a:r>
                      <a:endParaRPr lang="en-A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c>
                  <a:txBody>
                    <a:bodyPr/>
                    <a:lstStyle/>
                    <a:p>
                      <a:pPr marL="108000" algn="l" fontAlgn="b"/>
                      <a:r>
                        <a:rPr lang="en-AU" sz="1200" u="none" strike="noStrike" dirty="0">
                          <a:effectLst/>
                          <a:latin typeface="Times New Roman" panose="02020603050405020304" pitchFamily="18" charset="0"/>
                          <a:cs typeface="Times New Roman" panose="02020603050405020304" pitchFamily="18" charset="0"/>
                        </a:rPr>
                        <a:t>-0.038*</a:t>
                      </a:r>
                      <a:endParaRPr lang="en-A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c>
                  <a:txBody>
                    <a:bodyPr/>
                    <a:lstStyle/>
                    <a:p>
                      <a:pPr marL="108000" algn="l" fontAlgn="b"/>
                      <a:endParaRPr lang="en-AU"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55225260"/>
                  </a:ext>
                </a:extLst>
              </a:tr>
              <a:tr h="221667">
                <a:tc>
                  <a:txBody>
                    <a:bodyPr/>
                    <a:lstStyle/>
                    <a:p>
                      <a:pPr marL="108000" algn="l" fontAlgn="b"/>
                      <a:endParaRPr lang="en-AU" sz="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bg1"/>
                    </a:solidFill>
                  </a:tcPr>
                </a:tc>
                <a:tc>
                  <a:txBody>
                    <a:bodyPr/>
                    <a:lstStyle/>
                    <a:p>
                      <a:pPr marL="108000" algn="l" fontAlgn="b"/>
                      <a:r>
                        <a:rPr lang="en-AU" sz="1200" b="0" u="none" strike="noStrike" dirty="0">
                          <a:effectLst/>
                          <a:latin typeface="Times New Roman" panose="02020603050405020304" pitchFamily="18" charset="0"/>
                          <a:cs typeface="Times New Roman" panose="02020603050405020304" pitchFamily="18" charset="0"/>
                        </a:rPr>
                        <a:t>Temp.</a:t>
                      </a:r>
                      <a:endParaRPr lang="en-A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c>
                  <a:txBody>
                    <a:bodyPr/>
                    <a:lstStyle/>
                    <a:p>
                      <a:pPr marL="108000" algn="l" fontAlgn="b"/>
                      <a:r>
                        <a:rPr lang="en-AU" sz="1200" u="none" strike="noStrike" dirty="0">
                          <a:effectLst/>
                          <a:latin typeface="Times New Roman" panose="02020603050405020304" pitchFamily="18" charset="0"/>
                          <a:cs typeface="Times New Roman" panose="02020603050405020304" pitchFamily="18" charset="0"/>
                        </a:rPr>
                        <a:t>-0.029</a:t>
                      </a:r>
                      <a:endParaRPr lang="en-A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c>
                  <a:txBody>
                    <a:bodyPr/>
                    <a:lstStyle/>
                    <a:p>
                      <a:pPr marL="0" algn="l" fontAlgn="b"/>
                      <a:endParaRPr lang="en-AU" sz="10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899709907"/>
                  </a:ext>
                </a:extLst>
              </a:tr>
              <a:tr h="221667">
                <a:tc>
                  <a:txBody>
                    <a:bodyPr/>
                    <a:lstStyle/>
                    <a:p>
                      <a:pPr marL="0" algn="l" fontAlgn="b">
                        <a:spcAft>
                          <a:spcPts val="600"/>
                        </a:spcAft>
                      </a:pPr>
                      <a:endParaRPr lang="en-AU" sz="1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9050" cap="flat" cmpd="sng" algn="ctr">
                      <a:solidFill>
                        <a:schemeClr val="tx1"/>
                      </a:solidFill>
                      <a:prstDash val="solid"/>
                      <a:round/>
                      <a:headEnd type="none" w="med" len="med"/>
                      <a:tailEnd type="none" w="med" len="med"/>
                    </a:lnL>
                    <a:solidFill>
                      <a:schemeClr val="bg1"/>
                    </a:solidFill>
                  </a:tcPr>
                </a:tc>
                <a:tc>
                  <a:txBody>
                    <a:bodyPr/>
                    <a:lstStyle/>
                    <a:p>
                      <a:pPr marL="0" algn="l" fontAlgn="b">
                        <a:spcAft>
                          <a:spcPts val="600"/>
                        </a:spcAft>
                      </a:pPr>
                      <a:r>
                        <a:rPr lang="en-AU" sz="1200" b="0" i="1" u="none" strike="noStrike" dirty="0">
                          <a:effectLst/>
                          <a:latin typeface="Times New Roman" panose="02020603050405020304" pitchFamily="18" charset="0"/>
                          <a:cs typeface="Times New Roman" panose="02020603050405020304" pitchFamily="18" charset="0"/>
                        </a:rPr>
                        <a:t>Constant</a:t>
                      </a:r>
                      <a:endParaRPr lang="en-AU"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c>
                  <a:txBody>
                    <a:bodyPr/>
                    <a:lstStyle/>
                    <a:p>
                      <a:pPr marL="0" algn="l" fontAlgn="b">
                        <a:spcAft>
                          <a:spcPts val="600"/>
                        </a:spcAft>
                      </a:pPr>
                      <a:r>
                        <a:rPr lang="en-AU" sz="1200" i="1" u="none" strike="noStrike" dirty="0">
                          <a:effectLst/>
                          <a:latin typeface="Times New Roman" panose="02020603050405020304" pitchFamily="18" charset="0"/>
                          <a:cs typeface="Times New Roman" panose="02020603050405020304" pitchFamily="18" charset="0"/>
                        </a:rPr>
                        <a:t>0.291***</a:t>
                      </a:r>
                    </a:p>
                  </a:txBody>
                  <a:tcPr marL="9525" marR="9525" marT="9525" marB="0" anchor="b">
                    <a:solidFill>
                      <a:schemeClr val="bg1"/>
                    </a:solidFill>
                  </a:tcPr>
                </a:tc>
                <a:tc>
                  <a:txBody>
                    <a:bodyPr/>
                    <a:lstStyle/>
                    <a:p>
                      <a:pPr algn="l" fontAlgn="b"/>
                      <a:endParaRPr lang="en-AU"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458271339"/>
                  </a:ext>
                </a:extLst>
              </a:tr>
              <a:tr h="163493">
                <a:tc>
                  <a:txBody>
                    <a:bodyPr/>
                    <a:lstStyle/>
                    <a:p>
                      <a:pPr marL="0" algn="l" fontAlgn="b">
                        <a:spcAft>
                          <a:spcPts val="600"/>
                        </a:spcAft>
                      </a:pPr>
                      <a:endParaRPr lang="en-AU" sz="1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bg1"/>
                    </a:solidFill>
                  </a:tcPr>
                </a:tc>
                <a:tc>
                  <a:txBody>
                    <a:bodyPr/>
                    <a:lstStyle/>
                    <a:p>
                      <a:pPr marL="0" algn="l" fontAlgn="b">
                        <a:spcAft>
                          <a:spcPts val="600"/>
                        </a:spcAft>
                      </a:pPr>
                      <a:endParaRPr lang="en-AU" sz="1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B w="19050" cap="flat" cmpd="sng" algn="ctr">
                      <a:solidFill>
                        <a:schemeClr val="tx1"/>
                      </a:solidFill>
                      <a:prstDash val="solid"/>
                      <a:round/>
                      <a:headEnd type="none" w="med" len="med"/>
                      <a:tailEnd type="none" w="med" len="med"/>
                    </a:lnB>
                    <a:solidFill>
                      <a:schemeClr val="bg1"/>
                    </a:solidFill>
                  </a:tcPr>
                </a:tc>
                <a:tc>
                  <a:txBody>
                    <a:bodyPr/>
                    <a:lstStyle/>
                    <a:p>
                      <a:pPr marL="0" algn="l" fontAlgn="b">
                        <a:spcAft>
                          <a:spcPts val="600"/>
                        </a:spcAft>
                      </a:pPr>
                      <a:endParaRPr lang="en-AU" sz="100" i="1" u="none" strike="noStrike" dirty="0">
                        <a:effectLst/>
                        <a:latin typeface="Times New Roman" panose="02020603050405020304" pitchFamily="18" charset="0"/>
                        <a:cs typeface="Times New Roman" panose="02020603050405020304" pitchFamily="18" charset="0"/>
                      </a:endParaRPr>
                    </a:p>
                  </a:txBody>
                  <a:tcPr marL="9525" marR="9525" marT="9525" marB="0" anchor="b">
                    <a:lnB w="19050" cap="flat" cmpd="sng" algn="ctr">
                      <a:solidFill>
                        <a:schemeClr val="tx1"/>
                      </a:solidFill>
                      <a:prstDash val="solid"/>
                      <a:round/>
                      <a:headEnd type="none" w="med" len="med"/>
                      <a:tailEnd type="none" w="med" len="med"/>
                    </a:lnB>
                    <a:solidFill>
                      <a:schemeClr val="bg1"/>
                    </a:solidFill>
                  </a:tcPr>
                </a:tc>
                <a:tc>
                  <a:txBody>
                    <a:bodyPr/>
                    <a:lstStyle/>
                    <a:p>
                      <a:pPr algn="l" fontAlgn="b"/>
                      <a:endParaRPr lang="en-AU"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955221"/>
                  </a:ext>
                </a:extLst>
              </a:tr>
            </a:tbl>
          </a:graphicData>
        </a:graphic>
      </p:graphicFrame>
      <p:sp>
        <p:nvSpPr>
          <p:cNvPr id="26" name="TextBox 25">
            <a:extLst>
              <a:ext uri="{FF2B5EF4-FFF2-40B4-BE49-F238E27FC236}">
                <a16:creationId xmlns:a16="http://schemas.microsoft.com/office/drawing/2014/main" id="{0A89E3F8-A071-EC96-A97F-3723C2BFFBD8}"/>
              </a:ext>
            </a:extLst>
          </p:cNvPr>
          <p:cNvSpPr txBox="1"/>
          <p:nvPr/>
        </p:nvSpPr>
        <p:spPr>
          <a:xfrm>
            <a:off x="8001582" y="4982307"/>
            <a:ext cx="614290" cy="307777"/>
          </a:xfrm>
          <a:prstGeom prst="rect">
            <a:avLst/>
          </a:prstGeom>
          <a:noFill/>
        </p:spPr>
        <p:txBody>
          <a:bodyPr wrap="square">
            <a:spAutoFit/>
          </a:bodyPr>
          <a:lstStyle/>
          <a:p>
            <a:pPr algn="l" fontAlgn="b"/>
            <a:r>
              <a:rPr lang="en-AU" sz="1400" b="1" i="0" u="none" strike="noStrike" dirty="0">
                <a:solidFill>
                  <a:srgbClr val="000000"/>
                </a:solidFill>
                <a:effectLst/>
                <a:latin typeface="Times New Roman" panose="02020603050405020304" pitchFamily="18" charset="0"/>
                <a:cs typeface="Times New Roman" panose="02020603050405020304" pitchFamily="18" charset="0"/>
              </a:rPr>
              <a:t>Table</a:t>
            </a:r>
          </a:p>
        </p:txBody>
      </p:sp>
      <p:sp>
        <p:nvSpPr>
          <p:cNvPr id="27" name="Rectangle 26">
            <a:extLst>
              <a:ext uri="{FF2B5EF4-FFF2-40B4-BE49-F238E27FC236}">
                <a16:creationId xmlns:a16="http://schemas.microsoft.com/office/drawing/2014/main" id="{67C032D4-FA58-EACF-F428-6AC55A6EA981}"/>
              </a:ext>
            </a:extLst>
          </p:cNvPr>
          <p:cNvSpPr/>
          <p:nvPr/>
        </p:nvSpPr>
        <p:spPr>
          <a:xfrm>
            <a:off x="7280030" y="7924792"/>
            <a:ext cx="2057393" cy="1406778"/>
          </a:xfrm>
          <a:prstGeom prst="rect">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144000" tIns="108000" rIns="90000" rtlCol="0" anchor="t"/>
          <a:lstStyle/>
          <a:p>
            <a:pPr>
              <a:spcBef>
                <a:spcPts val="600"/>
              </a:spcBef>
            </a:pPr>
            <a:r>
              <a:rPr lang="en-AU" sz="1200" dirty="0">
                <a:solidFill>
                  <a:schemeClr val="tx1"/>
                </a:solidFill>
                <a:latin typeface="Times New Roman" panose="02020603050405020304" pitchFamily="18" charset="0"/>
                <a:cs typeface="Times New Roman" panose="02020603050405020304" pitchFamily="18" charset="0"/>
              </a:rPr>
              <a:t>Standardised beta weights of each observation in logistic regression model.</a:t>
            </a:r>
          </a:p>
          <a:p>
            <a:pPr>
              <a:spcBef>
                <a:spcPts val="600"/>
              </a:spcBef>
            </a:pPr>
            <a:r>
              <a:rPr lang="en-AU" sz="1200" dirty="0">
                <a:solidFill>
                  <a:schemeClr val="tx1"/>
                </a:solidFill>
                <a:latin typeface="Times New Roman" panose="02020603050405020304" pitchFamily="18" charset="0"/>
                <a:cs typeface="Times New Roman" panose="02020603050405020304" pitchFamily="18" charset="0"/>
              </a:rPr>
              <a:t>*p&lt;.05</a:t>
            </a:r>
          </a:p>
          <a:p>
            <a:r>
              <a:rPr lang="en-AU" sz="1200" dirty="0">
                <a:solidFill>
                  <a:schemeClr val="tx1"/>
                </a:solidFill>
                <a:latin typeface="Times New Roman" panose="02020603050405020304" pitchFamily="18" charset="0"/>
                <a:cs typeface="Times New Roman" panose="02020603050405020304" pitchFamily="18" charset="0"/>
              </a:rPr>
              <a:t>**p&lt;.01</a:t>
            </a:r>
          </a:p>
          <a:p>
            <a:r>
              <a:rPr lang="en-AU" sz="1200" dirty="0">
                <a:solidFill>
                  <a:schemeClr val="tx1"/>
                </a:solidFill>
                <a:latin typeface="Times New Roman" panose="02020603050405020304" pitchFamily="18" charset="0"/>
                <a:cs typeface="Times New Roman" panose="02020603050405020304" pitchFamily="18" charset="0"/>
              </a:rPr>
              <a:t>***p&lt;.001</a:t>
            </a:r>
          </a:p>
        </p:txBody>
      </p:sp>
      <p:pic>
        <p:nvPicPr>
          <p:cNvPr id="30" name="Picture 29">
            <a:extLst>
              <a:ext uri="{FF2B5EF4-FFF2-40B4-BE49-F238E27FC236}">
                <a16:creationId xmlns:a16="http://schemas.microsoft.com/office/drawing/2014/main" id="{FE627B9D-363B-7D18-EFD2-9914926BE34F}"/>
              </a:ext>
            </a:extLst>
          </p:cNvPr>
          <p:cNvPicPr>
            <a:picLocks noChangeAspect="1"/>
          </p:cNvPicPr>
          <p:nvPr/>
        </p:nvPicPr>
        <p:blipFill>
          <a:blip r:embed="rId5">
            <a:clrChange>
              <a:clrFrom>
                <a:srgbClr val="F2F1EF"/>
              </a:clrFrom>
              <a:clrTo>
                <a:srgbClr val="F2F1EF">
                  <a:alpha val="0"/>
                </a:srgbClr>
              </a:clrTo>
            </a:clrChange>
          </a:blip>
          <a:stretch>
            <a:fillRect/>
          </a:stretch>
        </p:blipFill>
        <p:spPr>
          <a:xfrm>
            <a:off x="11164211" y="459398"/>
            <a:ext cx="1308588" cy="1308588"/>
          </a:xfrm>
          <a:prstGeom prst="rect">
            <a:avLst/>
          </a:prstGeom>
        </p:spPr>
      </p:pic>
      <p:sp>
        <p:nvSpPr>
          <p:cNvPr id="33" name="TextBox 32">
            <a:extLst>
              <a:ext uri="{FF2B5EF4-FFF2-40B4-BE49-F238E27FC236}">
                <a16:creationId xmlns:a16="http://schemas.microsoft.com/office/drawing/2014/main" id="{7E09E384-468A-EA04-6AC0-CDDAD17EAB98}"/>
              </a:ext>
            </a:extLst>
          </p:cNvPr>
          <p:cNvSpPr txBox="1"/>
          <p:nvPr/>
        </p:nvSpPr>
        <p:spPr>
          <a:xfrm>
            <a:off x="9648087" y="7919005"/>
            <a:ext cx="1288800" cy="1406777"/>
          </a:xfrm>
          <a:prstGeom prst="rect">
            <a:avLst/>
          </a:prstGeom>
          <a:solidFill>
            <a:schemeClr val="accent4">
              <a:lumMod val="40000"/>
              <a:lumOff val="60000"/>
            </a:schemeClr>
          </a:solidFill>
          <a:ln w="19050">
            <a:solidFill>
              <a:schemeClr val="tx1"/>
            </a:solidFill>
          </a:ln>
        </p:spPr>
        <p:txBody>
          <a:bodyPr wrap="square" rtlCol="0" anchor="ctr">
            <a:noAutofit/>
          </a:bodyPr>
          <a:lstStyle/>
          <a:p>
            <a:pPr algn="ctr"/>
            <a:r>
              <a:rPr lang="en-AU" sz="900" dirty="0">
                <a:latin typeface="Times New Roman" panose="02020603050405020304" pitchFamily="18" charset="0"/>
                <a:cs typeface="Times New Roman" panose="02020603050405020304" pitchFamily="18" charset="0"/>
              </a:rPr>
              <a:t>We acknowledge the traditional owners of the lands this study was conducted and presented on, and the patients whose data contributed to this research.</a:t>
            </a:r>
          </a:p>
        </p:txBody>
      </p:sp>
    </p:spTree>
    <p:extLst>
      <p:ext uri="{BB962C8B-B14F-4D97-AF65-F5344CB8AC3E}">
        <p14:creationId xmlns:p14="http://schemas.microsoft.com/office/powerpoint/2010/main" val="18751523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372</TotalTime>
  <Words>659</Words>
  <Application>Microsoft Office PowerPoint</Application>
  <PresentationFormat>A3 Paper (297x420 mm)</PresentationFormat>
  <Paragraphs>56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Cailem Murray Boyle</dc:creator>
  <cp:lastModifiedBy>Cailem Murray Boyle</cp:lastModifiedBy>
  <cp:revision>6</cp:revision>
  <dcterms:created xsi:type="dcterms:W3CDTF">2023-09-04T02:39:11Z</dcterms:created>
  <dcterms:modified xsi:type="dcterms:W3CDTF">2023-09-04T08:51:47Z</dcterms:modified>
</cp:coreProperties>
</file>