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8" r:id="rId2"/>
    <p:sldId id="354" r:id="rId3"/>
    <p:sldId id="342" r:id="rId4"/>
    <p:sldId id="346" r:id="rId5"/>
    <p:sldId id="359" r:id="rId6"/>
    <p:sldId id="358" r:id="rId7"/>
    <p:sldId id="360" r:id="rId8"/>
    <p:sldId id="347" r:id="rId9"/>
    <p:sldId id="348" r:id="rId10"/>
    <p:sldId id="349" r:id="rId11"/>
    <p:sldId id="35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7">
          <p15:clr>
            <a:srgbClr val="A4A3A4"/>
          </p15:clr>
        </p15:guide>
        <p15:guide id="2" pos="30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8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25" autoAdjust="0"/>
    <p:restoredTop sz="77546" autoAdjust="0"/>
  </p:normalViewPr>
  <p:slideViewPr>
    <p:cSldViewPr snapToObjects="1">
      <p:cViewPr varScale="1">
        <p:scale>
          <a:sx n="69" d="100"/>
          <a:sy n="69" d="100"/>
        </p:scale>
        <p:origin x="1973" y="62"/>
      </p:cViewPr>
      <p:guideLst>
        <p:guide orient="horz" pos="2267"/>
        <p:guide pos="3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670DE-79BD-F345-A2BC-B463889CC2AE}" type="datetimeFigureOut">
              <a:rPr lang="en-US" smtClean="0"/>
              <a:pPr/>
              <a:t>6/2/2017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BD976-16E3-3D43-8DA2-CB93C748D0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537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BD976-16E3-3D43-8DA2-CB93C748D04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59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BD976-16E3-3D43-8DA2-CB93C748D04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037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proof of principal that p66 KO MSCs are renotropic</a:t>
            </a:r>
            <a:r>
              <a:rPr lang="en-US" baseline="0" dirty="0" smtClean="0"/>
              <a:t> and induce a regenerative microenvironment we plan to inject these cells in to the kidneys of Akita diabetic mouse before and after the onset of diabetic nephropathy. </a:t>
            </a:r>
          </a:p>
          <a:p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In order to track these cells we mated our p66 KO mouse with the mice expressing the transgene for Enhance green fluorescence protein and created p66 KO EGFP mouse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BD976-16E3-3D43-8DA2-CB93C748D04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620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BD976-16E3-3D43-8DA2-CB93C748D04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50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BD976-16E3-3D43-8DA2-CB93C748D04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761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BD976-16E3-3D43-8DA2-CB93C748D04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959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38E3-C867-9E45-9F07-A205F4209801}" type="datetimeFigureOut">
              <a:rPr lang="en-US" smtClean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BE75-985E-074B-ABF9-E9CE8FF2C9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479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38E3-C867-9E45-9F07-A205F4209801}" type="datetimeFigureOut">
              <a:rPr lang="en-US" smtClean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BE75-985E-074B-ABF9-E9CE8FF2C9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05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38E3-C867-9E45-9F07-A205F4209801}" type="datetimeFigureOut">
              <a:rPr lang="en-US" smtClean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BE75-985E-074B-ABF9-E9CE8FF2C9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714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38E3-C867-9E45-9F07-A205F4209801}" type="datetimeFigureOut">
              <a:rPr lang="en-US" smtClean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BE75-985E-074B-ABF9-E9CE8FF2C9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3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38E3-C867-9E45-9F07-A205F4209801}" type="datetimeFigureOut">
              <a:rPr lang="en-US" smtClean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BE75-985E-074B-ABF9-E9CE8FF2C9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50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38E3-C867-9E45-9F07-A205F4209801}" type="datetimeFigureOut">
              <a:rPr lang="en-US" smtClean="0"/>
              <a:pPr/>
              <a:t>6/2/2017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BE75-985E-074B-ABF9-E9CE8FF2C9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244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38E3-C867-9E45-9F07-A205F4209801}" type="datetimeFigureOut">
              <a:rPr lang="en-US" smtClean="0"/>
              <a:pPr/>
              <a:t>6/2/2017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BE75-985E-074B-ABF9-E9CE8FF2C9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1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38E3-C867-9E45-9F07-A205F4209801}" type="datetimeFigureOut">
              <a:rPr lang="en-US" smtClean="0"/>
              <a:pPr/>
              <a:t>6/2/2017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BE75-985E-074B-ABF9-E9CE8FF2C9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623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38E3-C867-9E45-9F07-A205F4209801}" type="datetimeFigureOut">
              <a:rPr lang="en-US" smtClean="0"/>
              <a:pPr/>
              <a:t>6/2/2017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BE75-985E-074B-ABF9-E9CE8FF2C9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7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38E3-C867-9E45-9F07-A205F4209801}" type="datetimeFigureOut">
              <a:rPr lang="en-US" smtClean="0"/>
              <a:pPr/>
              <a:t>6/2/2017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BE75-985E-074B-ABF9-E9CE8FF2C9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913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38E3-C867-9E45-9F07-A205F4209801}" type="datetimeFigureOut">
              <a:rPr lang="en-US" smtClean="0"/>
              <a:pPr/>
              <a:t>6/2/2017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BE75-985E-074B-ABF9-E9CE8FF2C9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349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638E3-C867-9E45-9F07-A205F4209801}" type="datetimeFigureOut">
              <a:rPr lang="en-US" smtClean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3BE75-985E-074B-ABF9-E9CE8FF2C9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182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381000"/>
            <a:ext cx="7912099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Research in the Department of Nephrology </a:t>
            </a:r>
            <a:b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at Ochsner Clinic Foundation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215" y="3937293"/>
            <a:ext cx="8146785" cy="2615907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endParaRPr lang="en-US" sz="1800" dirty="0" smtClean="0">
              <a:solidFill>
                <a:srgbClr val="1F497D"/>
              </a:solidFill>
            </a:endParaRPr>
          </a:p>
          <a:p>
            <a:pPr marL="0" indent="0" algn="r">
              <a:buNone/>
            </a:pPr>
            <a:endParaRPr lang="en-US" sz="1800" dirty="0">
              <a:solidFill>
                <a:srgbClr val="1F497D"/>
              </a:solidFill>
            </a:endParaRPr>
          </a:p>
          <a:p>
            <a:pPr marL="0" indent="0" algn="r">
              <a:buNone/>
            </a:pPr>
            <a:endParaRPr lang="en-US" sz="1800" dirty="0" smtClean="0">
              <a:solidFill>
                <a:srgbClr val="1F497D"/>
              </a:solidFill>
            </a:endParaRPr>
          </a:p>
          <a:p>
            <a:pPr marL="0" indent="0" algn="r">
              <a:buNone/>
            </a:pPr>
            <a:endParaRPr lang="en-US" sz="1800" dirty="0">
              <a:solidFill>
                <a:srgbClr val="1F497D"/>
              </a:solidFill>
            </a:endParaRPr>
          </a:p>
          <a:p>
            <a:pPr marL="0" indent="0" algn="r">
              <a:buNone/>
            </a:pPr>
            <a:r>
              <a:rPr lang="en-US" sz="1800" dirty="0" smtClean="0">
                <a:solidFill>
                  <a:srgbClr val="1F497D"/>
                </a:solidFill>
              </a:rPr>
              <a:t>Himanshu Vashistha, PhD</a:t>
            </a:r>
          </a:p>
          <a:p>
            <a:pPr marL="0" indent="0" algn="r">
              <a:buNone/>
            </a:pPr>
            <a:r>
              <a:rPr lang="en-US" sz="2000" b="1" dirty="0" smtClean="0">
                <a:solidFill>
                  <a:srgbClr val="1F497D"/>
                </a:solidFill>
              </a:rPr>
              <a:t>Nephrology Research </a:t>
            </a:r>
          </a:p>
          <a:p>
            <a:pPr marL="0" indent="0" algn="r">
              <a:buNone/>
            </a:pPr>
            <a:r>
              <a:rPr lang="en-US" sz="2000" b="1" dirty="0" smtClean="0">
                <a:solidFill>
                  <a:srgbClr val="1F497D"/>
                </a:solidFill>
              </a:rPr>
              <a:t>Ochsner Health System</a:t>
            </a:r>
            <a:br>
              <a:rPr lang="en-US" sz="2000" b="1" dirty="0" smtClean="0">
                <a:solidFill>
                  <a:srgbClr val="1F497D"/>
                </a:solidFill>
              </a:rPr>
            </a:br>
            <a:endParaRPr lang="en-US" sz="2000" b="1" dirty="0" smtClean="0">
              <a:solidFill>
                <a:srgbClr val="1F497D"/>
              </a:solidFill>
            </a:endParaRPr>
          </a:p>
          <a:p>
            <a:pPr marL="0" indent="0" algn="r">
              <a:buNone/>
            </a:pPr>
            <a:endParaRPr lang="en-US" sz="20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5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19200" y="1529604"/>
            <a:ext cx="6985001" cy="37573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4951" y="838208"/>
            <a:ext cx="7290399" cy="5924901"/>
          </a:xfrm>
        </p:spPr>
        <p:txBody>
          <a:bodyPr>
            <a:noAutofit/>
          </a:bodyPr>
          <a:lstStyle/>
          <a:p>
            <a:pPr marL="0" lvl="0" indent="0" algn="ctr">
              <a:spcAft>
                <a:spcPts val="1200"/>
              </a:spcAft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Acute Kidney Injury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Terlipressin in Hepatorenal Syndrome (CONFIRM trial)</a:t>
            </a: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Sponsor: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Mallinckrodt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PI (site): JC Velez; Sub-PI: G. Therapondos (Hepatology)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Serum NGAL in AKI</a:t>
            </a: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Sponsor: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BioPorto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18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PI: JC Velez; Sub-PI: D.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Kumbala</a:t>
            </a:r>
          </a:p>
          <a:p>
            <a:pPr marL="0" indent="0" algn="ctr"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Chronic Kidney Disease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NICE Study, endothelial / CKD</a:t>
            </a: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Sponsor: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LCAT, Tulane University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PI (site): D.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Kumbala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SUPER, salt restriction in reduction of proteinuria in CKD</a:t>
            </a: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Sponsor: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Tulane University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PI (site): D.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Kumbala</a:t>
            </a:r>
          </a:p>
          <a:p>
            <a:pPr marL="0" indent="0">
              <a:buNone/>
            </a:pP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Neo-Kidney Augment™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Sponsor: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RegenMed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 (site): L. Meggs, Co-PI: I. Lukitsch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6880" y="3295934"/>
            <a:ext cx="644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IRBs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8258" y="2082426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B0F0"/>
                </a:solidFill>
              </a:rPr>
              <a:t>BudgA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5083" y="5815941"/>
            <a:ext cx="428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SS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5083" y="4063495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E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75083" y="4998744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E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114789"/>
            <a:ext cx="8229600" cy="49934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Ongoing Studies –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Clinical Research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45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9200" y="1529604"/>
            <a:ext cx="6985001" cy="37573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762000"/>
            <a:ext cx="7886700" cy="4830791"/>
          </a:xfrm>
        </p:spPr>
        <p:txBody>
          <a:bodyPr>
            <a:noAutofit/>
          </a:bodyPr>
          <a:lstStyle/>
          <a:p>
            <a:pPr marL="0" lvl="0" indent="0" algn="ctr">
              <a:spcAft>
                <a:spcPts val="1200"/>
              </a:spcAft>
              <a:buNone/>
            </a:pP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Investigator Initiated </a:t>
            </a:r>
            <a:r>
              <a:rPr lang="en-US" sz="2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planning stages)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Acute Kidney Injury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US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Renal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perfusion pressure in </a:t>
            </a:r>
            <a:r>
              <a:rPr lang="en-US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hepatorenal syndrome, BRAKE (</a:t>
            </a:r>
            <a:r>
              <a:rPr lang="en-US" sz="16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6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lood Pressure </a:t>
            </a:r>
            <a:r>
              <a:rPr lang="en-US" sz="16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ise for </a:t>
            </a:r>
            <a:r>
              <a:rPr lang="en-US" sz="16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cute </a:t>
            </a:r>
            <a:r>
              <a:rPr lang="en-US" sz="16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6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idney Injury In </a:t>
            </a:r>
            <a:r>
              <a:rPr lang="en-US" sz="16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nd-Stage Liver Disease</a:t>
            </a:r>
            <a:r>
              <a:rPr lang="en-US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 prospective cohort, ASL MRI RBF Pilot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Sponsor: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none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PI: JC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Velez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; Co-I: G. Therapondos, L. Seoane, E. Rudman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Acute Kidney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Injury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End-Stage Renal Disease</a:t>
            </a:r>
            <a:endParaRPr lang="en-US" sz="32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Continuous renal replacement therapy and intracranial pressure in stroke </a:t>
            </a: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Sponsor: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none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PI: I. Lukitsch;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Co-PI: O.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Iwuchukwu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Sub-PI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M. Gonzalez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14789"/>
            <a:ext cx="8229600" cy="49934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Ongoing Studies –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Clinical Research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66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45080" y="1575391"/>
            <a:ext cx="6985001" cy="37573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066800" y="1499293"/>
            <a:ext cx="7608663" cy="2196408"/>
            <a:chOff x="1066800" y="1499293"/>
            <a:chExt cx="7608663" cy="2196408"/>
          </a:xfrm>
        </p:grpSpPr>
        <p:pic>
          <p:nvPicPr>
            <p:cNvPr id="4" name="Picture 3" descr="Fig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r="19070" b="54856"/>
            <a:stretch/>
          </p:blipFill>
          <p:spPr>
            <a:xfrm>
              <a:off x="1066800" y="1499293"/>
              <a:ext cx="7563281" cy="2196408"/>
            </a:xfrm>
            <a:prstGeom prst="rect">
              <a:avLst/>
            </a:prstGeom>
          </p:spPr>
        </p:pic>
        <p:pic>
          <p:nvPicPr>
            <p:cNvPr id="3" name="Picture 2" descr="Fig 6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8" t="9326" r="30327" b="84064"/>
            <a:stretch/>
          </p:blipFill>
          <p:spPr>
            <a:xfrm>
              <a:off x="1147392" y="1600200"/>
              <a:ext cx="7528071" cy="321674"/>
            </a:xfrm>
            <a:prstGeom prst="rect">
              <a:avLst/>
            </a:prstGeom>
          </p:spPr>
        </p:pic>
      </p:grpSp>
      <p:pic>
        <p:nvPicPr>
          <p:cNvPr id="7" name="Picture 6" descr="fig 2 a.t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9" t="15241" r="2990" b="54053"/>
          <a:stretch/>
        </p:blipFill>
        <p:spPr>
          <a:xfrm>
            <a:off x="1142999" y="3733800"/>
            <a:ext cx="7416209" cy="162131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Ongoing Studies – Basic Science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14600" y="8027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The role of p66 in in diabetic nephropathy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51859" y="6370288"/>
            <a:ext cx="29397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PI: L.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Meggs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; Sub-PI: H. Vashistha</a:t>
            </a:r>
          </a:p>
        </p:txBody>
      </p:sp>
    </p:spTree>
    <p:extLst>
      <p:ext uri="{BB962C8B-B14F-4D97-AF65-F5344CB8AC3E}">
        <p14:creationId xmlns:p14="http://schemas.microsoft.com/office/powerpoint/2010/main" val="288567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1263" y="1524000"/>
            <a:ext cx="6985001" cy="37573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4" y="2057400"/>
            <a:ext cx="4648200" cy="3777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2600" y="2159000"/>
            <a:ext cx="2692485" cy="14986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96240"/>
            <a:ext cx="8229600" cy="411162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Ongoing Studies – Basic Science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28899" y="4688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The role of p66 in in diabetic nephropathy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72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9200" y="1529604"/>
            <a:ext cx="6985001" cy="37573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52600" y="438911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Role 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proteasome inhibitors in membranous 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nephropathy</a:t>
            </a:r>
            <a:endParaRPr 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9200" y="6324600"/>
            <a:ext cx="32510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PI: R.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Baliga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MD;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Sub-PI: H.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Vashistha, PhD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4895" y="1752600"/>
            <a:ext cx="71933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Proteasomes </a:t>
            </a:r>
            <a:r>
              <a:rPr lang="en-US" b="1" dirty="0" smtClean="0"/>
              <a:t>are associated </a:t>
            </a:r>
            <a:r>
              <a:rPr lang="en-US" b="1" dirty="0"/>
              <a:t>in the pathophysiology and progression </a:t>
            </a:r>
            <a:r>
              <a:rPr lang="en-US" b="1" dirty="0" smtClean="0"/>
              <a:t>membranous nephropathy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Nuclear factor-kappa B (NF-kB) is a crucial </a:t>
            </a:r>
            <a:r>
              <a:rPr lang="en-US" b="1" dirty="0" smtClean="0"/>
              <a:t>transcription </a:t>
            </a:r>
            <a:r>
              <a:rPr lang="en-US" b="1" dirty="0"/>
              <a:t>factor that regulates the expression of a </a:t>
            </a:r>
            <a:r>
              <a:rPr lang="en-US" b="1" dirty="0" smtClean="0"/>
              <a:t>wide variety </a:t>
            </a:r>
            <a:r>
              <a:rPr lang="en-US" b="1" dirty="0"/>
              <a:t>of inflammatory genes including Cytochrome P450 (CYP). 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Proteasomes </a:t>
            </a:r>
            <a:r>
              <a:rPr lang="en-US" b="1" dirty="0"/>
              <a:t>degrade </a:t>
            </a:r>
            <a:r>
              <a:rPr lang="en-US" b="1" dirty="0" err="1"/>
              <a:t>IkB</a:t>
            </a:r>
            <a:r>
              <a:rPr lang="en-US" b="1" dirty="0"/>
              <a:t> which results </a:t>
            </a:r>
            <a:r>
              <a:rPr lang="en-US" b="1" dirty="0" smtClean="0"/>
              <a:t>in the </a:t>
            </a:r>
            <a:r>
              <a:rPr lang="en-US" b="1" dirty="0"/>
              <a:t>nuclear </a:t>
            </a:r>
            <a:r>
              <a:rPr lang="en-US" b="1" dirty="0" smtClean="0"/>
              <a:t>translocation </a:t>
            </a:r>
            <a:r>
              <a:rPr lang="en-US" b="1" dirty="0"/>
              <a:t>of NF-kB. 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CYP </a:t>
            </a:r>
            <a:r>
              <a:rPr lang="en-US" b="1" dirty="0"/>
              <a:t>plays a major role in </a:t>
            </a:r>
            <a:r>
              <a:rPr lang="en-US" b="1" dirty="0" err="1"/>
              <a:t>puromycin</a:t>
            </a:r>
            <a:r>
              <a:rPr lang="en-US" b="1" dirty="0"/>
              <a:t> </a:t>
            </a:r>
            <a:r>
              <a:rPr lang="en-US" b="1" dirty="0" err="1"/>
              <a:t>aminonucleoside</a:t>
            </a:r>
            <a:r>
              <a:rPr lang="en-US" b="1" dirty="0"/>
              <a:t>-(PAN) </a:t>
            </a:r>
            <a:r>
              <a:rPr lang="en-US" b="1" dirty="0" smtClean="0"/>
              <a:t>induced glomerular </a:t>
            </a:r>
            <a:r>
              <a:rPr lang="en-US" b="1" dirty="0"/>
              <a:t>injury that mimics a model of Minimal Change Disease (MCD) in humans. </a:t>
            </a:r>
            <a:endParaRPr lang="en-US" b="1" dirty="0" smtClean="0"/>
          </a:p>
          <a:p>
            <a:endParaRPr lang="en-US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96240"/>
            <a:ext cx="8229600" cy="411162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Ongoing Studies – Basic Science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06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9200" y="1529604"/>
            <a:ext cx="6985001" cy="37573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76400" y="468868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Role 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proteasome inhibitors in membranous 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nephropathy</a:t>
            </a:r>
            <a:endParaRPr 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9200" y="6324600"/>
            <a:ext cx="37588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PI: R.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Baliga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MD;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Sub-PI: H.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Vashistha, PhD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9280" t="10001" r="47222" b="17407"/>
          <a:stretch/>
        </p:blipFill>
        <p:spPr>
          <a:xfrm>
            <a:off x="3161841" y="2086590"/>
            <a:ext cx="3173644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731513" y="3177464"/>
            <a:ext cx="2214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Urine Albumin/Creatinine Ratio</a:t>
            </a:r>
          </a:p>
          <a:p>
            <a:r>
              <a:rPr lang="en-US" sz="1200" b="1" dirty="0" smtClean="0"/>
              <a:t>                    (µg/mg)</a:t>
            </a:r>
            <a:endParaRPr lang="en-US" sz="12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5800" y="96240"/>
            <a:ext cx="8229600" cy="411162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Ongoing Studies – Basic Science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16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9200" y="1529604"/>
            <a:ext cx="6985001" cy="37573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09800" y="456801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Reversal of epigenetic changes in podocytopathies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9200" y="6324600"/>
            <a:ext cx="49571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PI: P.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Singhal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(Hofstra North Shore LIJ); Co-PI: H. Vashistha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5800" y="96240"/>
            <a:ext cx="8229600" cy="411162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Ongoing Studies – Basic Science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08297"/>
            <a:ext cx="7391400" cy="16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371600" y="1468117"/>
            <a:ext cx="62995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Gene </a:t>
            </a:r>
            <a:r>
              <a:rPr lang="en-US" dirty="0"/>
              <a:t>expression is the outcome of </a:t>
            </a:r>
            <a:r>
              <a:rPr lang="en-US" dirty="0" smtClean="0"/>
              <a:t>Chromatin modifications.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That can be reversed using chemical agents.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Losartan is used as first line therapy for proteinuria &gt;30 years.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37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96240"/>
            <a:ext cx="8229600" cy="411162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Ongoing Studies – Basic Science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1529604"/>
            <a:ext cx="6985001" cy="37573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19200" y="2844225"/>
            <a:ext cx="7391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err="1">
                <a:latin typeface="Arial" panose="020B0604020202020204" pitchFamily="34" charset="0"/>
                <a:cs typeface="Arial" panose="020B0604020202020204" pitchFamily="34" charset="0"/>
              </a:rPr>
              <a:t>Aminopeptidase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 A and </a:t>
            </a:r>
            <a:r>
              <a:rPr lang="en-US" u="sng" dirty="0" err="1">
                <a:latin typeface="Arial" panose="020B0604020202020204" pitchFamily="34" charset="0"/>
                <a:cs typeface="Arial" panose="020B0604020202020204" pitchFamily="34" charset="0"/>
              </a:rPr>
              <a:t>intrarenal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 renin-angiotensin system balance in glomerular 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disease.   </a:t>
            </a:r>
          </a:p>
          <a:p>
            <a:endParaRPr 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PI: J.C. Velez; Sub-PI: G.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Navar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(Tulane)</a:t>
            </a:r>
          </a:p>
        </p:txBody>
      </p:sp>
    </p:spTree>
    <p:extLst>
      <p:ext uri="{BB962C8B-B14F-4D97-AF65-F5344CB8AC3E}">
        <p14:creationId xmlns:p14="http://schemas.microsoft.com/office/powerpoint/2010/main" val="113926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19200" y="1529604"/>
            <a:ext cx="6985001" cy="37573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997071"/>
            <a:ext cx="7143750" cy="4830791"/>
          </a:xfrm>
        </p:spPr>
        <p:txBody>
          <a:bodyPr>
            <a:noAutofit/>
          </a:bodyPr>
          <a:lstStyle/>
          <a:p>
            <a:pPr marL="0" lvl="0" indent="0" algn="ctr">
              <a:spcAft>
                <a:spcPts val="1200"/>
              </a:spcAft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Glomerular diseases</a:t>
            </a:r>
          </a:p>
          <a:p>
            <a:pPr marL="0" lvl="0" indent="0">
              <a:buNone/>
            </a:pP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ACTH </a:t>
            </a: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in resistant </a:t>
            </a: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FSGS </a:t>
            </a: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Sponsor: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Mallinckrodt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PI (site): L. Meggs; Sub-PI: D.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Kumbala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; Sub-PI: H. Vashistha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Sparsentan as primary therapy for FSGS</a:t>
            </a: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Sponsor: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Retrophin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PI: JC Velez; Sub-PI: I. Lukitsch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Atacicept </a:t>
            </a: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in IgA Nephropathy</a:t>
            </a: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Sponsor: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EMD Serono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PI (site): JC Velez; Sub-PI: H. Vashistha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Voclosporin </a:t>
            </a: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added to MMF in Lupus Glomerulonephritis</a:t>
            </a: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Sponsor: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Aurinia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PI: JC Velez; Sub-PI: H. Vashistha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14789"/>
            <a:ext cx="8229600" cy="49934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Ongoing Studies –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Clinical Research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01000" y="2191110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E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54513" y="3071280"/>
            <a:ext cx="428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SS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08026" y="5345544"/>
            <a:ext cx="428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SS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47190" y="4249516"/>
            <a:ext cx="644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IRBs</a:t>
            </a:r>
            <a:endParaRPr lang="en-US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61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19200" y="1529604"/>
            <a:ext cx="6985001" cy="37573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8634" y="1825625"/>
            <a:ext cx="6936716" cy="4351338"/>
          </a:xfrm>
        </p:spPr>
        <p:txBody>
          <a:bodyPr>
            <a:noAutofit/>
          </a:bodyPr>
          <a:lstStyle/>
          <a:p>
            <a:pPr marL="0" lvl="0" indent="0" algn="ctr">
              <a:spcAft>
                <a:spcPts val="1200"/>
              </a:spcAft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Anemia of CKD</a:t>
            </a:r>
          </a:p>
          <a:p>
            <a:pPr marL="0" lvl="0" indent="0">
              <a:buNone/>
            </a:pP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Vadadustat in Anemia of ESRD (2 studies)</a:t>
            </a: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Sponsor: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Akebia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PI (site): [0014, 0015] L. Meggs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Vadadustat in Anemia of CKD (</a:t>
            </a: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pre-dialysis)</a:t>
            </a:r>
          </a:p>
          <a:p>
            <a:pPr lvl="1"/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Sponsor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Akebia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PIs: [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0016]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JC Velez, D. Kumbala; Sub-PI: H. Vashistha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Iron </a:t>
            </a:r>
            <a:r>
              <a:rPr lang="en-US" sz="1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isomaltoside</a:t>
            </a: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product </a:t>
            </a: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for CKD  </a:t>
            </a: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Sponsor: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Pharmacosmos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PI (site): L.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Meggs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17293" y="2499294"/>
            <a:ext cx="428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SS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671" y="3604660"/>
            <a:ext cx="428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SS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3468" y="4775378"/>
            <a:ext cx="644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IRBs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114789"/>
            <a:ext cx="8229600" cy="49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accent1">
                    <a:lumMod val="75000"/>
                  </a:schemeClr>
                </a:solidFill>
              </a:rPr>
              <a:t>Ongoing Studies – Clinical Research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38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44449</TotalTime>
  <Words>703</Words>
  <Application>Microsoft Office PowerPoint</Application>
  <PresentationFormat>On-screen Show (4:3)</PresentationFormat>
  <Paragraphs>115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Research in the Department of Nephrology  at Ochsner Clinic Foundation</vt:lpstr>
      <vt:lpstr>Ongoing Studies – Basic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Ongoing Studies – Clinical Research</vt:lpstr>
      <vt:lpstr>PowerPoint Presentation</vt:lpstr>
      <vt:lpstr>Ongoing Studies – Clinical Research</vt:lpstr>
      <vt:lpstr>Ongoing Studies – Clinical Research</vt:lpstr>
    </vt:vector>
  </TitlesOfParts>
  <Company>Ochsner Clinic Foundation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Himanshu Vashistha</dc:creator>
  <cp:lastModifiedBy>Katie Guillot</cp:lastModifiedBy>
  <cp:revision>268</cp:revision>
  <dcterms:created xsi:type="dcterms:W3CDTF">2014-02-08T18:18:33Z</dcterms:created>
  <dcterms:modified xsi:type="dcterms:W3CDTF">2017-06-02T19:28:36Z</dcterms:modified>
</cp:coreProperties>
</file>