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6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0263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16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29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30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le Text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51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Image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112A99"/>
                </a:solidFill>
                <a:effectLst>
                  <a:outerShdw dist="53881" dir="2700000" rotWithShape="0">
                    <a:srgbClr val="000000">
                      <a:alpha val="33333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/>
          </a:p>
        </p:txBody>
      </p:sp>
      <p:sp>
        <p:nvSpPr>
          <p:cNvPr id="4" name="Title Text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aniel P. Morin, MD MPH…"/>
          <p:cNvSpPr>
            <a:spLocks noGrp="1"/>
          </p:cNvSpPr>
          <p:nvPr>
            <p:ph type="body" idx="13"/>
          </p:nvPr>
        </p:nvSpPr>
        <p:spPr>
          <a:xfrm>
            <a:off x="508000" y="6597649"/>
            <a:ext cx="7200900" cy="1849121"/>
          </a:xfrm>
          <a:prstGeom prst="rect">
            <a:avLst/>
          </a:prstGeom>
        </p:spPr>
        <p:txBody>
          <a:bodyPr/>
          <a:lstStyle/>
          <a:p>
            <a:r>
              <a:t>Daniel P. Morin, MD MPH</a:t>
            </a:r>
          </a:p>
          <a:p>
            <a:r>
              <a:t>Director of Cardiovascular Research</a:t>
            </a:r>
          </a:p>
          <a:p>
            <a:r>
              <a:t>Ochsner Medical Center / University of Queensland</a:t>
            </a:r>
          </a:p>
          <a:p>
            <a:r>
              <a:t>dmorin@ochsner.org  </a:t>
            </a:r>
          </a:p>
        </p:txBody>
      </p:sp>
      <p:sp>
        <p:nvSpPr>
          <p:cNvPr id="134" name="Cardiology Research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Cardiology Research</a:t>
            </a:r>
          </a:p>
        </p:txBody>
      </p:sp>
      <p:sp>
        <p:nvSpPr>
          <p:cNvPr id="135" name="Opportunities for Students"/>
          <p:cNvSpPr>
            <a:spLocks noGrp="1"/>
          </p:cNvSpPr>
          <p:nvPr>
            <p:ph type="subTitle" sz="quarter" idx="1"/>
          </p:nvPr>
        </p:nvSpPr>
        <p:spPr>
          <a:xfrm>
            <a:off x="8279705" y="4184650"/>
            <a:ext cx="4241801" cy="2413000"/>
          </a:xfrm>
          <a:prstGeom prst="rect">
            <a:avLst/>
          </a:prstGeom>
        </p:spPr>
        <p:txBody>
          <a:bodyPr/>
          <a:lstStyle/>
          <a:p>
            <a:r>
              <a:t>Opportunities for Students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ardiology Research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Cardiology Research</a:t>
            </a:r>
          </a:p>
        </p:txBody>
      </p:sp>
      <p:sp>
        <p:nvSpPr>
          <p:cNvPr id="138" name="32 Faculty active as principal investigators…"/>
          <p:cNvSpPr/>
          <p:nvPr/>
        </p:nvSpPr>
        <p:spPr>
          <a:xfrm>
            <a:off x="535433" y="2552700"/>
            <a:ext cx="11933933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/>
            </a:pPr>
            <a:r>
              <a:t>32 Faculty active as principal investigators</a:t>
            </a:r>
          </a:p>
          <a:p>
            <a:pPr algn="l">
              <a:defRPr sz="4800"/>
            </a:pPr>
            <a:r>
              <a:t>107 Active trials (~13 investigator-initiated)</a:t>
            </a:r>
          </a:p>
          <a:p>
            <a:pPr algn="l">
              <a:defRPr sz="4800"/>
            </a:pPr>
            <a:r>
              <a:t>1075 Active trial enrollment</a:t>
            </a:r>
          </a:p>
          <a:p>
            <a:pPr algn="l">
              <a:defRPr sz="4800"/>
            </a:pPr>
            <a:endParaRPr/>
          </a:p>
          <a:p>
            <a:pPr>
              <a:defRPr sz="4800"/>
            </a:pPr>
            <a:r>
              <a:t>&gt;100 Peer-reviewed publications per year:</a:t>
            </a:r>
            <a:br/>
            <a:r>
              <a:t>  2013: </a:t>
            </a:r>
            <a:r>
              <a:rPr>
                <a:solidFill>
                  <a:srgbClr val="FF2600"/>
                </a:solidFill>
              </a:rPr>
              <a:t>130  </a:t>
            </a:r>
            <a:r>
              <a:t> 2014: </a:t>
            </a:r>
            <a:r>
              <a:rPr>
                <a:solidFill>
                  <a:srgbClr val="FF2600"/>
                </a:solidFill>
              </a:rPr>
              <a:t>132  </a:t>
            </a:r>
            <a:r>
              <a:t> 2015: </a:t>
            </a:r>
            <a:r>
              <a:rPr>
                <a:solidFill>
                  <a:srgbClr val="FF2600"/>
                </a:solidFill>
              </a:rPr>
              <a:t>110  </a:t>
            </a:r>
            <a:r>
              <a:t> 2016: </a:t>
            </a:r>
            <a:r>
              <a:rPr>
                <a:solidFill>
                  <a:srgbClr val="FF2600"/>
                </a:solidFill>
              </a:rPr>
              <a:t>130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ajor Areas of Investigation: Cardiolog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spcBef>
                <a:spcPts val="1400"/>
              </a:spcBef>
              <a:defRPr sz="6160"/>
            </a:lvl1pPr>
          </a:lstStyle>
          <a:p>
            <a:r>
              <a:t>Major Areas of Investigation: Cardiology</a:t>
            </a:r>
          </a:p>
        </p:txBody>
      </p:sp>
      <p:sp>
        <p:nvSpPr>
          <p:cNvPr id="141" name="Echocardiography…"/>
          <p:cNvSpPr/>
          <p:nvPr/>
        </p:nvSpPr>
        <p:spPr>
          <a:xfrm>
            <a:off x="2222500" y="2844799"/>
            <a:ext cx="4011216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Echocardiography</a:t>
            </a:r>
          </a:p>
          <a:p>
            <a:pPr algn="l">
              <a:defRPr sz="3600"/>
            </a:pPr>
            <a:r>
              <a:t>Electrophysiology </a:t>
            </a:r>
          </a:p>
          <a:p>
            <a:pPr algn="l">
              <a:defRPr sz="3600"/>
            </a:pPr>
            <a:r>
              <a:t>General/Clinical</a:t>
            </a:r>
          </a:p>
          <a:p>
            <a:pPr algn="l">
              <a:defRPr sz="3600"/>
            </a:pPr>
            <a:r>
              <a:t>Heart Failure</a:t>
            </a:r>
          </a:p>
          <a:p>
            <a:pPr algn="l">
              <a:defRPr sz="3600"/>
            </a:pPr>
            <a:r>
              <a:t>MRI / Imaging</a:t>
            </a:r>
          </a:p>
          <a:p>
            <a:pPr algn="l">
              <a:defRPr sz="3600"/>
            </a:pPr>
            <a:r>
              <a:t>Interventional</a:t>
            </a:r>
          </a:p>
          <a:p>
            <a:pPr algn="l">
              <a:defRPr sz="3600"/>
            </a:pPr>
            <a:r>
              <a:t>Nuclear</a:t>
            </a:r>
          </a:p>
        </p:txBody>
      </p:sp>
      <p:sp>
        <p:nvSpPr>
          <p:cNvPr id="142" name="Shah, Qamruddin, Lavie…"/>
          <p:cNvSpPr/>
          <p:nvPr/>
        </p:nvSpPr>
        <p:spPr>
          <a:xfrm>
            <a:off x="6502400" y="2844799"/>
            <a:ext cx="5206901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Shah, Qamruddin, Lavie</a:t>
            </a:r>
          </a:p>
          <a:p>
            <a:pPr>
              <a:defRPr sz="3600"/>
            </a:pPr>
            <a:r>
              <a:t>Morin, Rogers</a:t>
            </a:r>
          </a:p>
          <a:p>
            <a:pPr>
              <a:defRPr sz="3600"/>
            </a:pPr>
            <a:r>
              <a:t>N. Polin</a:t>
            </a:r>
          </a:p>
          <a:p>
            <a:pPr>
              <a:defRPr sz="3600"/>
            </a:pPr>
            <a:r>
              <a:t>Krim, Mandras</a:t>
            </a:r>
          </a:p>
          <a:p>
            <a:pPr>
              <a:defRPr sz="3600"/>
            </a:pPr>
            <a:r>
              <a:t>Shah</a:t>
            </a:r>
          </a:p>
          <a:p>
            <a:pPr>
              <a:defRPr sz="3600"/>
            </a:pPr>
            <a:r>
              <a:t>Jenkins, R. Patel</a:t>
            </a:r>
          </a:p>
          <a:p>
            <a:pPr>
              <a:defRPr sz="3600"/>
            </a:pPr>
            <a:r>
              <a:t>Bober, N. Polin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r. Bober – Nuclear Research Project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lnSpc>
                <a:spcPct val="100000"/>
              </a:lnSpc>
              <a:spcBef>
                <a:spcPts val="0"/>
              </a:spcBef>
              <a:defRPr sz="5888">
                <a:solidFill>
                  <a:srgbClr val="112A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Dr. Bober – Nuclear Research Projects</a:t>
            </a:r>
          </a:p>
        </p:txBody>
      </p:sp>
      <p:sp>
        <p:nvSpPr>
          <p:cNvPr id="145" name="Regional concordance between SPECT and invasive angiography      - Chart review and data entry      - Excel skills necessary"/>
          <p:cNvSpPr/>
          <p:nvPr/>
        </p:nvSpPr>
        <p:spPr>
          <a:xfrm>
            <a:off x="600074" y="2438399"/>
            <a:ext cx="11954273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2900" indent="-342900" algn="l" defTabSz="457200">
              <a:defRPr sz="64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Regional concordance between SPECT and invasive angiography</a:t>
            </a:r>
            <a:br/>
            <a:r>
              <a:rPr sz="3600"/>
              <a:t>     - Chart review and data entry</a:t>
            </a:r>
            <a:br>
              <a:rPr sz="3600"/>
            </a:br>
            <a:r>
              <a:rPr sz="3600"/>
              <a:t>     - Excel skills necessary</a:t>
            </a:r>
          </a:p>
        </p:txBody>
      </p:sp>
      <p:pic>
        <p:nvPicPr>
          <p:cNvPr id="14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1129" y="5537346"/>
            <a:ext cx="3936847" cy="388173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47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6400" y="5537346"/>
            <a:ext cx="4086032" cy="388173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r. Shah – Imaging Research Project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484">
              <a:lnSpc>
                <a:spcPct val="100000"/>
              </a:lnSpc>
              <a:spcBef>
                <a:spcPts val="0"/>
              </a:spcBef>
              <a:defRPr sz="6208">
                <a:solidFill>
                  <a:srgbClr val="112A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Dr. Shah – Imaging Research Projects</a:t>
            </a:r>
          </a:p>
        </p:txBody>
      </p:sp>
      <p:sp>
        <p:nvSpPr>
          <p:cNvPr id="150" name="CV Imaging in Staph aureus Bacteremia. Optimization of sequence of imaging. Automation/semiautomation of order sets. Health care utilization / outcomes.…"/>
          <p:cNvSpPr/>
          <p:nvPr/>
        </p:nvSpPr>
        <p:spPr>
          <a:xfrm>
            <a:off x="522519" y="2178049"/>
            <a:ext cx="12482282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80533" indent="-880533" algn="l" defTabSz="457200">
              <a:buSzPct val="100000"/>
              <a:buAutoNum type="arabicPeriod"/>
              <a:defRPr sz="48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CV Imaging in Staph aureus Bacteremia.</a:t>
            </a:r>
            <a:br/>
            <a:r>
              <a:t>Optimization of sequence of imaging.</a:t>
            </a:r>
            <a:br/>
            <a:r>
              <a:t>Automation/semiautomation of order sets.</a:t>
            </a:r>
            <a:br/>
            <a:r>
              <a:t>Health care utilization / outcomes.</a:t>
            </a:r>
          </a:p>
          <a:p>
            <a:pPr marL="880533" indent="-880533" algn="l" defTabSz="457200">
              <a:buSzPct val="100000"/>
              <a:buAutoNum type="arabicPeriod"/>
              <a:defRPr sz="48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Improving the value of negative stress echo.</a:t>
            </a:r>
            <a:br/>
            <a:r>
              <a:t>Patient education about the test.</a:t>
            </a:r>
            <a:br/>
            <a:r>
              <a:t>Patient education about fitness benefits.</a:t>
            </a:r>
            <a:br/>
            <a:r>
              <a:t> </a:t>
            </a:r>
          </a:p>
        </p:txBody>
      </p:sp>
      <p:pic>
        <p:nvPicPr>
          <p:cNvPr id="15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7819" y="7244400"/>
            <a:ext cx="4572575" cy="240159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15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7515" y="7257791"/>
            <a:ext cx="4241986" cy="2388205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bldLvl="5" animBg="1" advAuto="0"/>
      <p:bldP spid="151" grpId="2" animBg="1" advAuto="0"/>
      <p:bldP spid="152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ommendations"/>
          <p:cNvSpPr>
            <a:spLocks noGrp="1"/>
          </p:cNvSpPr>
          <p:nvPr>
            <p:ph type="title"/>
          </p:nvPr>
        </p:nvSpPr>
        <p:spPr>
          <a:xfrm>
            <a:off x="508000" y="241300"/>
            <a:ext cx="11988800" cy="24130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t>Recommendations</a:t>
            </a:r>
          </a:p>
        </p:txBody>
      </p:sp>
      <p:sp>
        <p:nvSpPr>
          <p:cNvPr id="155" name="Talk with cardiologists you know about your interests.…"/>
          <p:cNvSpPr/>
          <p:nvPr/>
        </p:nvSpPr>
        <p:spPr>
          <a:xfrm>
            <a:off x="808384" y="2171699"/>
            <a:ext cx="11388032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Talk with cardiologists you know about your interests.</a:t>
            </a:r>
          </a:p>
          <a:p>
            <a:pPr>
              <a:defRPr sz="3600"/>
            </a:pPr>
            <a:r>
              <a:t>Figure out what you’re interested in.</a:t>
            </a:r>
            <a:br/>
            <a:r>
              <a:t>If possible, </a:t>
            </a:r>
            <a:r>
              <a:rPr i="1"/>
              <a:t>come up with a project idea!</a:t>
            </a:r>
            <a:r>
              <a:t/>
            </a:r>
            <a:br/>
            <a:endParaRPr/>
          </a:p>
          <a:p>
            <a:pPr>
              <a:defRPr sz="3600"/>
            </a:pPr>
            <a:r>
              <a:rPr u="sng"/>
              <a:t>Make contact:</a:t>
            </a:r>
            <a:r>
              <a:t/>
            </a:r>
            <a:br/>
            <a:r>
              <a:t>Researcher from the Section of interest, or</a:t>
            </a:r>
            <a:br/>
            <a:r>
              <a:t>Dr. Daniel Morin (Director of Cardiovascular Research)</a:t>
            </a:r>
          </a:p>
          <a:p>
            <a:pPr>
              <a:defRPr sz="3600"/>
            </a:pPr>
            <a:endParaRPr/>
          </a:p>
          <a:p>
            <a:pPr>
              <a:defRPr sz="3600"/>
            </a:pPr>
            <a:r>
              <a:t>Be enthusiastic.</a:t>
            </a:r>
          </a:p>
          <a:p>
            <a:pPr>
              <a:defRPr sz="3600"/>
            </a:pPr>
            <a:r>
              <a:t>Be intelligent and realistic.</a:t>
            </a:r>
          </a:p>
          <a:p>
            <a:pPr>
              <a:defRPr sz="3600"/>
            </a:pPr>
            <a:r>
              <a:t>Work hard.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ajor Areas of Investigation: Cardiolog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spcBef>
                <a:spcPts val="1400"/>
              </a:spcBef>
              <a:defRPr sz="6160"/>
            </a:lvl1pPr>
          </a:lstStyle>
          <a:p>
            <a:r>
              <a:t>Major Areas of Investigation: Cardiology</a:t>
            </a:r>
          </a:p>
        </p:txBody>
      </p:sp>
      <p:sp>
        <p:nvSpPr>
          <p:cNvPr id="158" name="Echocardiography…"/>
          <p:cNvSpPr/>
          <p:nvPr/>
        </p:nvSpPr>
        <p:spPr>
          <a:xfrm>
            <a:off x="1612900" y="2844799"/>
            <a:ext cx="4011216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Echocardiography</a:t>
            </a:r>
          </a:p>
          <a:p>
            <a:pPr algn="l">
              <a:defRPr sz="3600"/>
            </a:pPr>
            <a:r>
              <a:t>Electrophysiology </a:t>
            </a:r>
          </a:p>
          <a:p>
            <a:pPr algn="l">
              <a:defRPr sz="3600"/>
            </a:pPr>
            <a:r>
              <a:t>General/Clinical</a:t>
            </a:r>
          </a:p>
          <a:p>
            <a:pPr algn="l">
              <a:defRPr sz="3600"/>
            </a:pPr>
            <a:r>
              <a:t>Heart Failure</a:t>
            </a:r>
          </a:p>
          <a:p>
            <a:pPr algn="l">
              <a:defRPr sz="3600"/>
            </a:pPr>
            <a:r>
              <a:t>MRI / Imaging</a:t>
            </a:r>
          </a:p>
          <a:p>
            <a:pPr algn="l">
              <a:defRPr sz="3600"/>
            </a:pPr>
            <a:r>
              <a:t>Interventional</a:t>
            </a:r>
          </a:p>
          <a:p>
            <a:pPr algn="l">
              <a:defRPr sz="3600"/>
            </a:pPr>
            <a:r>
              <a:t>Nuclear</a:t>
            </a:r>
          </a:p>
        </p:txBody>
      </p:sp>
      <p:sp>
        <p:nvSpPr>
          <p:cNvPr id="159" name="Shah, Qamruddin, Gilliland…"/>
          <p:cNvSpPr/>
          <p:nvPr/>
        </p:nvSpPr>
        <p:spPr>
          <a:xfrm>
            <a:off x="6322615" y="2844799"/>
            <a:ext cx="5876852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Shah, Qamruddin, Gilliland</a:t>
            </a:r>
          </a:p>
          <a:p>
            <a:pPr>
              <a:defRPr sz="3600"/>
            </a:pPr>
            <a:r>
              <a:t>Morin, Rogers</a:t>
            </a:r>
          </a:p>
          <a:p>
            <a:pPr>
              <a:defRPr sz="3600"/>
            </a:pPr>
            <a:r>
              <a:t>N. Polin</a:t>
            </a:r>
          </a:p>
          <a:p>
            <a:pPr>
              <a:defRPr sz="3600"/>
            </a:pPr>
            <a:r>
              <a:t>Krim, Mandras</a:t>
            </a:r>
          </a:p>
          <a:p>
            <a:pPr>
              <a:defRPr sz="3600"/>
            </a:pPr>
            <a:r>
              <a:t>Shah</a:t>
            </a:r>
          </a:p>
          <a:p>
            <a:pPr>
              <a:defRPr sz="3600"/>
            </a:pPr>
            <a:r>
              <a:t>Jenkins, R. Patel</a:t>
            </a:r>
          </a:p>
          <a:p>
            <a:pPr>
              <a:defRPr sz="3600"/>
            </a:pPr>
            <a:r>
              <a:t>Bober, N. Polin</a:t>
            </a:r>
          </a:p>
        </p:txBody>
      </p:sp>
      <p:sp>
        <p:nvSpPr>
          <p:cNvPr id="160" name="Medical Director, Cardiovascular Research: Daniel Morin MD MPH"/>
          <p:cNvSpPr/>
          <p:nvPr/>
        </p:nvSpPr>
        <p:spPr>
          <a:xfrm>
            <a:off x="757410" y="7880350"/>
            <a:ext cx="1148997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Medical Director, Cardiovascular Research: Daniel Morin MD MPH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Abadi MT Condensed Extra Bold</vt:lpstr>
      <vt:lpstr>Bodoni SvtyTwo ITC TT-Book</vt:lpstr>
      <vt:lpstr>Garamond</vt:lpstr>
      <vt:lpstr>Gill Sans</vt:lpstr>
      <vt:lpstr>Helvetica Neue</vt:lpstr>
      <vt:lpstr>Palatino</vt:lpstr>
      <vt:lpstr>Zapf Dingbats</vt:lpstr>
      <vt:lpstr>New_Template4</vt:lpstr>
      <vt:lpstr>Cardiology Research</vt:lpstr>
      <vt:lpstr>Cardiology Research</vt:lpstr>
      <vt:lpstr>Major Areas of Investigation: Cardiology</vt:lpstr>
      <vt:lpstr>Dr. Bober – Nuclear Research Projects</vt:lpstr>
      <vt:lpstr>Dr. Shah – Imaging Research Projects</vt:lpstr>
      <vt:lpstr>Recommendations</vt:lpstr>
      <vt:lpstr>Major Areas of Investigation: Cardiology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Cardiology Research</dc:title>
  <dc:creator>Katie Guillot</dc:creator>
  <cp:lastModifiedBy>Katie Guillot</cp:lastModifiedBy>
  <cp:revision>2</cp:revision>
  <dcterms:modified xsi:type="dcterms:W3CDTF">2017-06-07T22:15:48Z</dcterms:modified>
</cp:coreProperties>
</file>